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10287000" cx="18288000"/>
  <p:notesSz cx="6858000" cy="9144000"/>
  <p:embeddedFontLst>
    <p:embeddedFont>
      <p:font typeface="Poppins"/>
      <p:bold r:id="rId46"/>
      <p:boldItalic r:id="rId47"/>
    </p:embeddedFont>
    <p:embeddedFont>
      <p:font typeface="Poppins Light"/>
      <p:regular r:id="rId48"/>
      <p:bold r:id="rId49"/>
      <p:italic r:id="rId50"/>
      <p:boldItalic r:id="rId51"/>
    </p:embeddedFont>
    <p:embeddedFont>
      <p:font typeface="Poppins ExtraLight"/>
      <p:regular r:id="rId52"/>
      <p:bold r:id="rId53"/>
      <p:italic r:id="rId54"/>
      <p:boldItalic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56" roundtripDataSignature="AMtx7mgzKtjPrJBCfq4vZ6ekEG69TfcA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DAF3B4F-D31E-4288-A07E-367969284874}">
  <a:tblStyle styleId="{1DAF3B4F-D31E-4288-A07E-36796928487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font" Target="fonts/Poppins-bold.fntdata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oppinsLight-regular.fntdata"/><Relationship Id="rId47" Type="http://schemas.openxmlformats.org/officeDocument/2006/relationships/font" Target="fonts/Poppins-boldItalic.fntdata"/><Relationship Id="rId49" Type="http://schemas.openxmlformats.org/officeDocument/2006/relationships/font" Target="fonts/PoppinsLight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PoppinsLight-boldItalic.fntdata"/><Relationship Id="rId50" Type="http://schemas.openxmlformats.org/officeDocument/2006/relationships/font" Target="fonts/PoppinsLight-italic.fntdata"/><Relationship Id="rId53" Type="http://schemas.openxmlformats.org/officeDocument/2006/relationships/font" Target="fonts/PoppinsExtraLight-bold.fntdata"/><Relationship Id="rId52" Type="http://schemas.openxmlformats.org/officeDocument/2006/relationships/font" Target="fonts/PoppinsExtraLight-regular.fntdata"/><Relationship Id="rId11" Type="http://schemas.openxmlformats.org/officeDocument/2006/relationships/slide" Target="slides/slide5.xml"/><Relationship Id="rId55" Type="http://schemas.openxmlformats.org/officeDocument/2006/relationships/font" Target="fonts/PoppinsExtraLight-boldItalic.fntdata"/><Relationship Id="rId10" Type="http://schemas.openxmlformats.org/officeDocument/2006/relationships/slide" Target="slides/slide4.xml"/><Relationship Id="rId54" Type="http://schemas.openxmlformats.org/officeDocument/2006/relationships/font" Target="fonts/PoppinsExtraLight-italic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56" Type="http://customschemas.google.com/relationships/presentationmetadata" Target="metadata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2" name="Google Shape;362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8" name="Google Shape;498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4" name="Google Shape;724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8" name="Google Shape;738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6" name="Google Shape;786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7" name="Google Shape;817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5" name="Google Shape;83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6" name="Google Shape;856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4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4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4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4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4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5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4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2.png"/><Relationship Id="rId7" Type="http://schemas.openxmlformats.org/officeDocument/2006/relationships/image" Target="../media/image15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17.png"/><Relationship Id="rId7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24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11" Type="http://schemas.openxmlformats.org/officeDocument/2006/relationships/image" Target="../media/image27.png"/><Relationship Id="rId10" Type="http://schemas.openxmlformats.org/officeDocument/2006/relationships/image" Target="../media/image24.png"/><Relationship Id="rId9" Type="http://schemas.openxmlformats.org/officeDocument/2006/relationships/image" Target="../media/image18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26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18.png"/><Relationship Id="rId13" Type="http://schemas.openxmlformats.org/officeDocument/2006/relationships/image" Target="../media/image34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28.png"/><Relationship Id="rId5" Type="http://schemas.openxmlformats.org/officeDocument/2006/relationships/image" Target="../media/image3.png"/><Relationship Id="rId6" Type="http://schemas.openxmlformats.org/officeDocument/2006/relationships/image" Target="../media/image20.png"/><Relationship Id="rId7" Type="http://schemas.openxmlformats.org/officeDocument/2006/relationships/image" Target="../media/image22.png"/><Relationship Id="rId8" Type="http://schemas.openxmlformats.org/officeDocument/2006/relationships/image" Target="../media/image2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3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33.png"/><Relationship Id="rId7" Type="http://schemas.openxmlformats.org/officeDocument/2006/relationships/image" Target="../media/image1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5" Type="http://schemas.openxmlformats.org/officeDocument/2006/relationships/image" Target="../media/image3.png"/><Relationship Id="rId6" Type="http://schemas.openxmlformats.org/officeDocument/2006/relationships/image" Target="../media/image13.png"/><Relationship Id="rId7" Type="http://schemas.openxmlformats.org/officeDocument/2006/relationships/image" Target="../media/image38.png"/><Relationship Id="rId8" Type="http://schemas.openxmlformats.org/officeDocument/2006/relationships/image" Target="../media/image3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4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6253182" y="3658568"/>
            <a:ext cx="6012398" cy="8229600"/>
          </a:xfrm>
          <a:custGeom>
            <a:rect b="b" l="l" r="r" t="t"/>
            <a:pathLst>
              <a:path extrusionOk="0" h="8229600" w="6012398">
                <a:moveTo>
                  <a:pt x="0" y="0"/>
                </a:moveTo>
                <a:lnTo>
                  <a:pt x="6012398" y="0"/>
                </a:lnTo>
                <a:lnTo>
                  <a:pt x="6012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-9358996">
            <a:off x="-3411286" y="-2707860"/>
            <a:ext cx="6012398" cy="8229600"/>
          </a:xfrm>
          <a:custGeom>
            <a:rect b="b" l="l" r="r" t="t"/>
            <a:pathLst>
              <a:path extrusionOk="0" h="8229600" w="6012398">
                <a:moveTo>
                  <a:pt x="0" y="0"/>
                </a:moveTo>
                <a:lnTo>
                  <a:pt x="6012398" y="0"/>
                </a:lnTo>
                <a:lnTo>
                  <a:pt x="6012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rot="-9900503">
            <a:off x="14015614" y="7656971"/>
            <a:ext cx="3681855" cy="3658473"/>
          </a:xfrm>
          <a:custGeom>
            <a:rect b="b" l="l" r="r" t="t"/>
            <a:pathLst>
              <a:path extrusionOk="0" h="3658473" w="3681855">
                <a:moveTo>
                  <a:pt x="0" y="0"/>
                </a:moveTo>
                <a:lnTo>
                  <a:pt x="3681855" y="0"/>
                </a:lnTo>
                <a:lnTo>
                  <a:pt x="3681855" y="3658473"/>
                </a:lnTo>
                <a:lnTo>
                  <a:pt x="0" y="3658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 rot="2340499">
            <a:off x="1559361" y="-601884"/>
            <a:ext cx="3681855" cy="3658473"/>
          </a:xfrm>
          <a:custGeom>
            <a:rect b="b" l="l" r="r" t="t"/>
            <a:pathLst>
              <a:path extrusionOk="0" h="3658473" w="3681855">
                <a:moveTo>
                  <a:pt x="0" y="0"/>
                </a:moveTo>
                <a:lnTo>
                  <a:pt x="3681855" y="0"/>
                </a:lnTo>
                <a:lnTo>
                  <a:pt x="3681855" y="3658473"/>
                </a:lnTo>
                <a:lnTo>
                  <a:pt x="0" y="3658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-9106934">
            <a:off x="15790238" y="-307325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rot="3509395">
            <a:off x="-95128" y="660267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0" name="Google Shape;90;p1"/>
          <p:cNvGrpSpPr/>
          <p:nvPr/>
        </p:nvGrpSpPr>
        <p:grpSpPr>
          <a:xfrm>
            <a:off x="7244242" y="5839851"/>
            <a:ext cx="3799517" cy="1481812"/>
            <a:chOff x="0" y="0"/>
            <a:chExt cx="5066023" cy="1975749"/>
          </a:xfrm>
        </p:grpSpPr>
        <p:sp>
          <p:nvSpPr>
            <p:cNvPr id="91" name="Google Shape;91;p1"/>
            <p:cNvSpPr/>
            <p:nvPr/>
          </p:nvSpPr>
          <p:spPr>
            <a:xfrm>
              <a:off x="0" y="0"/>
              <a:ext cx="5066023" cy="1975749"/>
            </a:xfrm>
            <a:custGeom>
              <a:rect b="b" l="l" r="r" t="t"/>
              <a:pathLst>
                <a:path extrusionOk="0" h="1975749" w="5066023">
                  <a:moveTo>
                    <a:pt x="0" y="0"/>
                  </a:moveTo>
                  <a:lnTo>
                    <a:pt x="5066023" y="0"/>
                  </a:lnTo>
                  <a:lnTo>
                    <a:pt x="5066023" y="1975749"/>
                  </a:lnTo>
                  <a:lnTo>
                    <a:pt x="0" y="19757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92" name="Google Shape;92;p1"/>
            <p:cNvSpPr txBox="1"/>
            <p:nvPr/>
          </p:nvSpPr>
          <p:spPr>
            <a:xfrm>
              <a:off x="658101" y="513484"/>
              <a:ext cx="3749820" cy="5886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87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Presented By:</a:t>
              </a:r>
              <a:endParaRPr/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923831" y="1035499"/>
              <a:ext cx="3218361" cy="501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1D2F29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Allison Banks</a:t>
              </a:r>
              <a:endParaRPr/>
            </a:p>
          </p:txBody>
        </p:sp>
      </p:grpSp>
      <p:grpSp>
        <p:nvGrpSpPr>
          <p:cNvPr id="94" name="Google Shape;94;p1"/>
          <p:cNvGrpSpPr/>
          <p:nvPr/>
        </p:nvGrpSpPr>
        <p:grpSpPr>
          <a:xfrm>
            <a:off x="1850163" y="3787156"/>
            <a:ext cx="14587673" cy="1746161"/>
            <a:chOff x="0" y="171450"/>
            <a:chExt cx="19450231" cy="2328215"/>
          </a:xfrm>
        </p:grpSpPr>
        <p:sp>
          <p:nvSpPr>
            <p:cNvPr id="95" name="Google Shape;95;p1"/>
            <p:cNvSpPr txBox="1"/>
            <p:nvPr/>
          </p:nvSpPr>
          <p:spPr>
            <a:xfrm>
              <a:off x="501948" y="171450"/>
              <a:ext cx="18446335" cy="14947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8250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Beyond Basic Prompts</a:t>
              </a:r>
              <a:endParaRPr/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0" y="1764631"/>
              <a:ext cx="19450231" cy="7350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3246" u="none" cap="none" strike="noStrike">
                  <a:solidFill>
                    <a:srgbClr val="1D2F29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AI for Productivity</a:t>
              </a:r>
              <a:endParaRPr/>
            </a:p>
          </p:txBody>
        </p:sp>
      </p:grpSp>
      <p:sp>
        <p:nvSpPr>
          <p:cNvPr id="97" name="Google Shape;97;p1"/>
          <p:cNvSpPr/>
          <p:nvPr/>
        </p:nvSpPr>
        <p:spPr>
          <a:xfrm rot="10630900">
            <a:off x="6667334" y="7656012"/>
            <a:ext cx="1222560" cy="837454"/>
          </a:xfrm>
          <a:custGeom>
            <a:rect b="b" l="l" r="r" t="t"/>
            <a:pathLst>
              <a:path extrusionOk="0" h="837454" w="1222560">
                <a:moveTo>
                  <a:pt x="0" y="0"/>
                </a:moveTo>
                <a:lnTo>
                  <a:pt x="1222560" y="0"/>
                </a:lnTo>
                <a:lnTo>
                  <a:pt x="1222560" y="837454"/>
                </a:lnTo>
                <a:lnTo>
                  <a:pt x="0" y="8374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8" name="Google Shape;98;p1"/>
          <p:cNvGrpSpPr/>
          <p:nvPr/>
        </p:nvGrpSpPr>
        <p:grpSpPr>
          <a:xfrm>
            <a:off x="4111296" y="6389041"/>
            <a:ext cx="6564714" cy="3320705"/>
            <a:chOff x="0" y="0"/>
            <a:chExt cx="8752951" cy="4427607"/>
          </a:xfrm>
        </p:grpSpPr>
        <p:sp>
          <p:nvSpPr>
            <p:cNvPr id="99" name="Google Shape;99;p1"/>
            <p:cNvSpPr/>
            <p:nvPr/>
          </p:nvSpPr>
          <p:spPr>
            <a:xfrm>
              <a:off x="0" y="0"/>
              <a:ext cx="3381585" cy="4427607"/>
            </a:xfrm>
            <a:custGeom>
              <a:rect b="b" l="l" r="r" t="t"/>
              <a:pathLst>
                <a:path extrusionOk="0" h="4427607" w="3381585">
                  <a:moveTo>
                    <a:pt x="0" y="0"/>
                  </a:moveTo>
                  <a:lnTo>
                    <a:pt x="3381585" y="0"/>
                  </a:lnTo>
                  <a:lnTo>
                    <a:pt x="3381585" y="4427607"/>
                  </a:lnTo>
                  <a:lnTo>
                    <a:pt x="0" y="44276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00" name="Google Shape;100;p1"/>
            <p:cNvSpPr txBox="1"/>
            <p:nvPr/>
          </p:nvSpPr>
          <p:spPr>
            <a:xfrm>
              <a:off x="3905442" y="2717186"/>
              <a:ext cx="4847509" cy="11136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366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Paired Handout ~ </a:t>
              </a:r>
              <a:endParaRPr/>
            </a:p>
            <a:p>
              <a:pPr indent="0" lvl="0" marL="0" marR="0" rtl="0" algn="ctr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66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Take notes &amp; practice!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2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2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0" name="Google Shape;110;p2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11" name="Google Shape;111;p2"/>
          <p:cNvGrpSpPr/>
          <p:nvPr/>
        </p:nvGrpSpPr>
        <p:grpSpPr>
          <a:xfrm>
            <a:off x="9409882" y="3624414"/>
            <a:ext cx="3369564" cy="3362085"/>
            <a:chOff x="0" y="-337542"/>
            <a:chExt cx="4492753" cy="4482780"/>
          </a:xfrm>
        </p:grpSpPr>
        <p:grpSp>
          <p:nvGrpSpPr>
            <p:cNvPr id="112" name="Google Shape;112;p2"/>
            <p:cNvGrpSpPr/>
            <p:nvPr/>
          </p:nvGrpSpPr>
          <p:grpSpPr>
            <a:xfrm>
              <a:off x="0" y="-337542"/>
              <a:ext cx="4114800" cy="1199983"/>
              <a:chOff x="0" y="-66675"/>
              <a:chExt cx="812800" cy="237034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0" y="0"/>
                <a:ext cx="812800" cy="170359"/>
              </a:xfrm>
              <a:custGeom>
                <a:rect b="b" l="l" r="r" t="t"/>
                <a:pathLst>
                  <a:path extrusionOk="0" h="170359" w="812800">
                    <a:moveTo>
                      <a:pt x="85179" y="0"/>
                    </a:moveTo>
                    <a:lnTo>
                      <a:pt x="727621" y="0"/>
                    </a:lnTo>
                    <a:cubicBezTo>
                      <a:pt x="750212" y="0"/>
                      <a:pt x="771877" y="8974"/>
                      <a:pt x="787852" y="24948"/>
                    </a:cubicBezTo>
                    <a:cubicBezTo>
                      <a:pt x="803826" y="40923"/>
                      <a:pt x="812800" y="62588"/>
                      <a:pt x="812800" y="85179"/>
                    </a:cubicBezTo>
                    <a:lnTo>
                      <a:pt x="812800" y="85179"/>
                    </a:lnTo>
                    <a:cubicBezTo>
                      <a:pt x="812800" y="107770"/>
                      <a:pt x="803826" y="129436"/>
                      <a:pt x="787852" y="145410"/>
                    </a:cubicBezTo>
                    <a:cubicBezTo>
                      <a:pt x="771877" y="161385"/>
                      <a:pt x="750212" y="170359"/>
                      <a:pt x="727621" y="170359"/>
                    </a:cubicBezTo>
                    <a:lnTo>
                      <a:pt x="85179" y="170359"/>
                    </a:lnTo>
                    <a:cubicBezTo>
                      <a:pt x="62588" y="170359"/>
                      <a:pt x="40923" y="161385"/>
                      <a:pt x="24948" y="145410"/>
                    </a:cubicBezTo>
                    <a:cubicBezTo>
                      <a:pt x="8974" y="129436"/>
                      <a:pt x="0" y="107770"/>
                      <a:pt x="0" y="85179"/>
                    </a:cubicBezTo>
                    <a:lnTo>
                      <a:pt x="0" y="85179"/>
                    </a:lnTo>
                    <a:cubicBezTo>
                      <a:pt x="0" y="62588"/>
                      <a:pt x="8974" y="40923"/>
                      <a:pt x="24948" y="24948"/>
                    </a:cubicBezTo>
                    <a:cubicBezTo>
                      <a:pt x="40923" y="8974"/>
                      <a:pt x="62588" y="0"/>
                      <a:pt x="85179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2"/>
              <p:cNvSpPr txBox="1"/>
              <p:nvPr/>
            </p:nvSpPr>
            <p:spPr>
              <a:xfrm>
                <a:off x="0" y="-66675"/>
                <a:ext cx="812800" cy="2370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p2"/>
            <p:cNvSpPr txBox="1"/>
            <p:nvPr/>
          </p:nvSpPr>
          <p:spPr>
            <a:xfrm>
              <a:off x="314228" y="192104"/>
              <a:ext cx="3291015" cy="499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7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73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Daily</a:t>
              </a:r>
              <a:endParaRPr/>
            </a:p>
          </p:txBody>
        </p:sp>
        <p:grpSp>
          <p:nvGrpSpPr>
            <p:cNvPr id="116" name="Google Shape;116;p2"/>
            <p:cNvGrpSpPr/>
            <p:nvPr/>
          </p:nvGrpSpPr>
          <p:grpSpPr>
            <a:xfrm>
              <a:off x="0" y="756724"/>
              <a:ext cx="4114800" cy="1199983"/>
              <a:chOff x="0" y="-66675"/>
              <a:chExt cx="812800" cy="237034"/>
            </a:xfrm>
          </p:grpSpPr>
          <p:sp>
            <p:nvSpPr>
              <p:cNvPr id="117" name="Google Shape;117;p2"/>
              <p:cNvSpPr/>
              <p:nvPr/>
            </p:nvSpPr>
            <p:spPr>
              <a:xfrm>
                <a:off x="0" y="0"/>
                <a:ext cx="812800" cy="170359"/>
              </a:xfrm>
              <a:custGeom>
                <a:rect b="b" l="l" r="r" t="t"/>
                <a:pathLst>
                  <a:path extrusionOk="0" h="170359" w="812800">
                    <a:moveTo>
                      <a:pt x="85179" y="0"/>
                    </a:moveTo>
                    <a:lnTo>
                      <a:pt x="727621" y="0"/>
                    </a:lnTo>
                    <a:cubicBezTo>
                      <a:pt x="750212" y="0"/>
                      <a:pt x="771877" y="8974"/>
                      <a:pt x="787852" y="24948"/>
                    </a:cubicBezTo>
                    <a:cubicBezTo>
                      <a:pt x="803826" y="40923"/>
                      <a:pt x="812800" y="62588"/>
                      <a:pt x="812800" y="85179"/>
                    </a:cubicBezTo>
                    <a:lnTo>
                      <a:pt x="812800" y="85179"/>
                    </a:lnTo>
                    <a:cubicBezTo>
                      <a:pt x="812800" y="107770"/>
                      <a:pt x="803826" y="129436"/>
                      <a:pt x="787852" y="145410"/>
                    </a:cubicBezTo>
                    <a:cubicBezTo>
                      <a:pt x="771877" y="161385"/>
                      <a:pt x="750212" y="170359"/>
                      <a:pt x="727621" y="170359"/>
                    </a:cubicBezTo>
                    <a:lnTo>
                      <a:pt x="85179" y="170359"/>
                    </a:lnTo>
                    <a:cubicBezTo>
                      <a:pt x="62588" y="170359"/>
                      <a:pt x="40923" y="161385"/>
                      <a:pt x="24948" y="145410"/>
                    </a:cubicBezTo>
                    <a:cubicBezTo>
                      <a:pt x="8974" y="129436"/>
                      <a:pt x="0" y="107770"/>
                      <a:pt x="0" y="85179"/>
                    </a:cubicBezTo>
                    <a:lnTo>
                      <a:pt x="0" y="85179"/>
                    </a:lnTo>
                    <a:cubicBezTo>
                      <a:pt x="0" y="62588"/>
                      <a:pt x="8974" y="40923"/>
                      <a:pt x="24948" y="24948"/>
                    </a:cubicBezTo>
                    <a:cubicBezTo>
                      <a:pt x="40923" y="8974"/>
                      <a:pt x="62588" y="0"/>
                      <a:pt x="85179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2"/>
              <p:cNvSpPr txBox="1"/>
              <p:nvPr/>
            </p:nvSpPr>
            <p:spPr>
              <a:xfrm>
                <a:off x="0" y="-66675"/>
                <a:ext cx="812800" cy="2370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" name="Google Shape;119;p2"/>
            <p:cNvSpPr txBox="1"/>
            <p:nvPr/>
          </p:nvSpPr>
          <p:spPr>
            <a:xfrm>
              <a:off x="314228" y="1304321"/>
              <a:ext cx="4178525" cy="499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7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73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Occasionally</a:t>
              </a:r>
              <a:endParaRPr/>
            </a:p>
          </p:txBody>
        </p:sp>
        <p:grpSp>
          <p:nvGrpSpPr>
            <p:cNvPr id="120" name="Google Shape;120;p2"/>
            <p:cNvGrpSpPr/>
            <p:nvPr/>
          </p:nvGrpSpPr>
          <p:grpSpPr>
            <a:xfrm>
              <a:off x="0" y="2945255"/>
              <a:ext cx="4114800" cy="1199983"/>
              <a:chOff x="0" y="-66675"/>
              <a:chExt cx="812800" cy="237034"/>
            </a:xfrm>
          </p:grpSpPr>
          <p:sp>
            <p:nvSpPr>
              <p:cNvPr id="121" name="Google Shape;121;p2"/>
              <p:cNvSpPr/>
              <p:nvPr/>
            </p:nvSpPr>
            <p:spPr>
              <a:xfrm>
                <a:off x="0" y="0"/>
                <a:ext cx="812800" cy="170359"/>
              </a:xfrm>
              <a:custGeom>
                <a:rect b="b" l="l" r="r" t="t"/>
                <a:pathLst>
                  <a:path extrusionOk="0" h="170359" w="812800">
                    <a:moveTo>
                      <a:pt x="85179" y="0"/>
                    </a:moveTo>
                    <a:lnTo>
                      <a:pt x="727621" y="0"/>
                    </a:lnTo>
                    <a:cubicBezTo>
                      <a:pt x="750212" y="0"/>
                      <a:pt x="771877" y="8974"/>
                      <a:pt x="787852" y="24948"/>
                    </a:cubicBezTo>
                    <a:cubicBezTo>
                      <a:pt x="803826" y="40923"/>
                      <a:pt x="812800" y="62588"/>
                      <a:pt x="812800" y="85179"/>
                    </a:cubicBezTo>
                    <a:lnTo>
                      <a:pt x="812800" y="85179"/>
                    </a:lnTo>
                    <a:cubicBezTo>
                      <a:pt x="812800" y="107770"/>
                      <a:pt x="803826" y="129436"/>
                      <a:pt x="787852" y="145410"/>
                    </a:cubicBezTo>
                    <a:cubicBezTo>
                      <a:pt x="771877" y="161385"/>
                      <a:pt x="750212" y="170359"/>
                      <a:pt x="727621" y="170359"/>
                    </a:cubicBezTo>
                    <a:lnTo>
                      <a:pt x="85179" y="170359"/>
                    </a:lnTo>
                    <a:cubicBezTo>
                      <a:pt x="62588" y="170359"/>
                      <a:pt x="40923" y="161385"/>
                      <a:pt x="24948" y="145410"/>
                    </a:cubicBezTo>
                    <a:cubicBezTo>
                      <a:pt x="8974" y="129436"/>
                      <a:pt x="0" y="107770"/>
                      <a:pt x="0" y="85179"/>
                    </a:cubicBezTo>
                    <a:lnTo>
                      <a:pt x="0" y="85179"/>
                    </a:lnTo>
                    <a:cubicBezTo>
                      <a:pt x="0" y="62588"/>
                      <a:pt x="8974" y="40923"/>
                      <a:pt x="24948" y="24948"/>
                    </a:cubicBezTo>
                    <a:cubicBezTo>
                      <a:pt x="40923" y="8974"/>
                      <a:pt x="62588" y="0"/>
                      <a:pt x="85179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2" name="Google Shape;122;p2"/>
              <p:cNvSpPr txBox="1"/>
              <p:nvPr/>
            </p:nvSpPr>
            <p:spPr>
              <a:xfrm>
                <a:off x="0" y="-66675"/>
                <a:ext cx="812800" cy="2370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" name="Google Shape;123;p2"/>
            <p:cNvSpPr txBox="1"/>
            <p:nvPr/>
          </p:nvSpPr>
          <p:spPr>
            <a:xfrm>
              <a:off x="314228" y="3492852"/>
              <a:ext cx="3291015" cy="499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7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73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Never</a:t>
              </a:r>
              <a:endParaRPr/>
            </a:p>
          </p:txBody>
        </p:sp>
        <p:grpSp>
          <p:nvGrpSpPr>
            <p:cNvPr id="124" name="Google Shape;124;p2"/>
            <p:cNvGrpSpPr/>
            <p:nvPr/>
          </p:nvGrpSpPr>
          <p:grpSpPr>
            <a:xfrm>
              <a:off x="0" y="1850989"/>
              <a:ext cx="4114800" cy="1199983"/>
              <a:chOff x="0" y="-66675"/>
              <a:chExt cx="812800" cy="237034"/>
            </a:xfrm>
          </p:grpSpPr>
          <p:sp>
            <p:nvSpPr>
              <p:cNvPr id="125" name="Google Shape;125;p2"/>
              <p:cNvSpPr/>
              <p:nvPr/>
            </p:nvSpPr>
            <p:spPr>
              <a:xfrm>
                <a:off x="0" y="0"/>
                <a:ext cx="812800" cy="170359"/>
              </a:xfrm>
              <a:custGeom>
                <a:rect b="b" l="l" r="r" t="t"/>
                <a:pathLst>
                  <a:path extrusionOk="0" h="170359" w="812800">
                    <a:moveTo>
                      <a:pt x="85179" y="0"/>
                    </a:moveTo>
                    <a:lnTo>
                      <a:pt x="727621" y="0"/>
                    </a:lnTo>
                    <a:cubicBezTo>
                      <a:pt x="750212" y="0"/>
                      <a:pt x="771877" y="8974"/>
                      <a:pt x="787852" y="24948"/>
                    </a:cubicBezTo>
                    <a:cubicBezTo>
                      <a:pt x="803826" y="40923"/>
                      <a:pt x="812800" y="62588"/>
                      <a:pt x="812800" y="85179"/>
                    </a:cubicBezTo>
                    <a:lnTo>
                      <a:pt x="812800" y="85179"/>
                    </a:lnTo>
                    <a:cubicBezTo>
                      <a:pt x="812800" y="107770"/>
                      <a:pt x="803826" y="129436"/>
                      <a:pt x="787852" y="145410"/>
                    </a:cubicBezTo>
                    <a:cubicBezTo>
                      <a:pt x="771877" y="161385"/>
                      <a:pt x="750212" y="170359"/>
                      <a:pt x="727621" y="170359"/>
                    </a:cubicBezTo>
                    <a:lnTo>
                      <a:pt x="85179" y="170359"/>
                    </a:lnTo>
                    <a:cubicBezTo>
                      <a:pt x="62588" y="170359"/>
                      <a:pt x="40923" y="161385"/>
                      <a:pt x="24948" y="145410"/>
                    </a:cubicBezTo>
                    <a:cubicBezTo>
                      <a:pt x="8974" y="129436"/>
                      <a:pt x="0" y="107770"/>
                      <a:pt x="0" y="85179"/>
                    </a:cubicBezTo>
                    <a:lnTo>
                      <a:pt x="0" y="85179"/>
                    </a:lnTo>
                    <a:cubicBezTo>
                      <a:pt x="0" y="62588"/>
                      <a:pt x="8974" y="40923"/>
                      <a:pt x="24948" y="24948"/>
                    </a:cubicBezTo>
                    <a:cubicBezTo>
                      <a:pt x="40923" y="8974"/>
                      <a:pt x="62588" y="0"/>
                      <a:pt x="85179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2"/>
              <p:cNvSpPr txBox="1"/>
              <p:nvPr/>
            </p:nvSpPr>
            <p:spPr>
              <a:xfrm>
                <a:off x="0" y="-66675"/>
                <a:ext cx="812800" cy="2370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" name="Google Shape;127;p2"/>
            <p:cNvSpPr txBox="1"/>
            <p:nvPr/>
          </p:nvSpPr>
          <p:spPr>
            <a:xfrm>
              <a:off x="314228" y="2398587"/>
              <a:ext cx="3800572" cy="499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87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773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Rarely</a:t>
              </a:r>
              <a:endParaRPr/>
            </a:p>
          </p:txBody>
        </p:sp>
      </p:grpSp>
      <p:sp>
        <p:nvSpPr>
          <p:cNvPr id="128" name="Google Shape;128;p2"/>
          <p:cNvSpPr/>
          <p:nvPr/>
        </p:nvSpPr>
        <p:spPr>
          <a:xfrm>
            <a:off x="2343696" y="5964325"/>
            <a:ext cx="2823867" cy="2823867"/>
          </a:xfrm>
          <a:custGeom>
            <a:rect b="b" l="l" r="r" t="t"/>
            <a:pathLst>
              <a:path extrusionOk="0" h="2823867" w="2823867">
                <a:moveTo>
                  <a:pt x="0" y="0"/>
                </a:moveTo>
                <a:lnTo>
                  <a:pt x="2823867" y="0"/>
                </a:lnTo>
                <a:lnTo>
                  <a:pt x="2823867" y="2823867"/>
                </a:lnTo>
                <a:lnTo>
                  <a:pt x="0" y="28238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p2"/>
          <p:cNvSpPr/>
          <p:nvPr/>
        </p:nvSpPr>
        <p:spPr>
          <a:xfrm>
            <a:off x="5254917" y="6207008"/>
            <a:ext cx="990788" cy="1028055"/>
          </a:xfrm>
          <a:custGeom>
            <a:rect b="b" l="l" r="r" t="t"/>
            <a:pathLst>
              <a:path extrusionOk="0" h="1028055" w="990788">
                <a:moveTo>
                  <a:pt x="0" y="0"/>
                </a:moveTo>
                <a:lnTo>
                  <a:pt x="990789" y="0"/>
                </a:lnTo>
                <a:lnTo>
                  <a:pt x="990789" y="1028056"/>
                </a:lnTo>
                <a:lnTo>
                  <a:pt x="0" y="10280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p2"/>
          <p:cNvSpPr/>
          <p:nvPr/>
        </p:nvSpPr>
        <p:spPr>
          <a:xfrm rot="6457852">
            <a:off x="2911250" y="5083872"/>
            <a:ext cx="1016533" cy="696325"/>
          </a:xfrm>
          <a:custGeom>
            <a:rect b="b" l="l" r="r" t="t"/>
            <a:pathLst>
              <a:path extrusionOk="0" h="696325" w="1016533">
                <a:moveTo>
                  <a:pt x="0" y="0"/>
                </a:moveTo>
                <a:lnTo>
                  <a:pt x="1016533" y="0"/>
                </a:lnTo>
                <a:lnTo>
                  <a:pt x="1016533" y="696325"/>
                </a:lnTo>
                <a:lnTo>
                  <a:pt x="0" y="696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p2"/>
          <p:cNvSpPr txBox="1"/>
          <p:nvPr/>
        </p:nvSpPr>
        <p:spPr>
          <a:xfrm>
            <a:off x="3905270" y="3214404"/>
            <a:ext cx="5787557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Quick Poll</a:t>
            </a:r>
            <a:endParaRPr/>
          </a:p>
        </p:txBody>
      </p:sp>
      <p:sp>
        <p:nvSpPr>
          <p:cNvPr id="132" name="Google Shape;132;p2"/>
          <p:cNvSpPr txBox="1"/>
          <p:nvPr/>
        </p:nvSpPr>
        <p:spPr>
          <a:xfrm>
            <a:off x="3905270" y="4325767"/>
            <a:ext cx="5352212" cy="9419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How often do you use AI tools (e.g., ChatGPT, Copilot, Gemini)?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5254917" y="7300058"/>
            <a:ext cx="4525214" cy="151787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Slido.com</a:t>
            </a:r>
            <a:endParaRPr/>
          </a:p>
          <a:p>
            <a:pPr indent="0" lvl="0" marL="0" marR="0" rtl="0" algn="l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66" u="none" cap="none" strike="noStrike">
              <a:solidFill>
                <a:srgbClr val="332D59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l">
              <a:lnSpc>
                <a:spcPct val="13998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Use the code # </a:t>
            </a:r>
            <a:r>
              <a:rPr b="1" i="0" lang="en-US" sz="28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2885296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3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3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3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3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3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3"/>
          <p:cNvSpPr txBox="1"/>
          <p:nvPr/>
        </p:nvSpPr>
        <p:spPr>
          <a:xfrm>
            <a:off x="4815228" y="885813"/>
            <a:ext cx="7663010" cy="663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Overview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2975475" y="2099849"/>
            <a:ext cx="12053700" cy="331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0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This interactive session moves beyond AI basics to explore how to think like a designer when prompting.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0" u="none" cap="none" strike="noStrike">
              <a:solidFill>
                <a:srgbClr val="332D59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0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You’ll learn to apply advanced prompting strategies, practice refining outputs, &amp; discuss responsible use - all through real workplace examples.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4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4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4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4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4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6" name="Google Shape;156;p4"/>
          <p:cNvGrpSpPr/>
          <p:nvPr/>
        </p:nvGrpSpPr>
        <p:grpSpPr>
          <a:xfrm>
            <a:off x="7457634" y="5013341"/>
            <a:ext cx="6789203" cy="1428436"/>
            <a:chOff x="0" y="-66675"/>
            <a:chExt cx="1788103" cy="376213"/>
          </a:xfrm>
        </p:grpSpPr>
        <p:sp>
          <p:nvSpPr>
            <p:cNvPr id="157" name="Google Shape;157;p4"/>
            <p:cNvSpPr/>
            <p:nvPr/>
          </p:nvSpPr>
          <p:spPr>
            <a:xfrm>
              <a:off x="0" y="0"/>
              <a:ext cx="1788103" cy="309538"/>
            </a:xfrm>
            <a:custGeom>
              <a:rect b="b" l="l" r="r" t="t"/>
              <a:pathLst>
                <a:path extrusionOk="0" h="309538" w="1788103">
                  <a:moveTo>
                    <a:pt x="58157" y="0"/>
                  </a:moveTo>
                  <a:lnTo>
                    <a:pt x="1729946" y="0"/>
                  </a:lnTo>
                  <a:cubicBezTo>
                    <a:pt x="1745370" y="0"/>
                    <a:pt x="1760163" y="6127"/>
                    <a:pt x="1771069" y="17034"/>
                  </a:cubicBezTo>
                  <a:cubicBezTo>
                    <a:pt x="1781976" y="27940"/>
                    <a:pt x="1788103" y="42733"/>
                    <a:pt x="1788103" y="58157"/>
                  </a:cubicBezTo>
                  <a:lnTo>
                    <a:pt x="1788103" y="251382"/>
                  </a:lnTo>
                  <a:cubicBezTo>
                    <a:pt x="1788103" y="266806"/>
                    <a:pt x="1781976" y="281598"/>
                    <a:pt x="1771069" y="292505"/>
                  </a:cubicBezTo>
                  <a:cubicBezTo>
                    <a:pt x="1760163" y="303411"/>
                    <a:pt x="1745370" y="309538"/>
                    <a:pt x="1729946" y="309538"/>
                  </a:cubicBezTo>
                  <a:lnTo>
                    <a:pt x="58157" y="309538"/>
                  </a:lnTo>
                  <a:cubicBezTo>
                    <a:pt x="42733" y="309538"/>
                    <a:pt x="27940" y="303411"/>
                    <a:pt x="17034" y="292505"/>
                  </a:cubicBezTo>
                  <a:cubicBezTo>
                    <a:pt x="6127" y="281598"/>
                    <a:pt x="0" y="266806"/>
                    <a:pt x="0" y="251382"/>
                  </a:cubicBezTo>
                  <a:lnTo>
                    <a:pt x="0" y="58157"/>
                  </a:lnTo>
                  <a:cubicBezTo>
                    <a:pt x="0" y="42733"/>
                    <a:pt x="6127" y="27940"/>
                    <a:pt x="17034" y="17034"/>
                  </a:cubicBezTo>
                  <a:cubicBezTo>
                    <a:pt x="27940" y="6127"/>
                    <a:pt x="42733" y="0"/>
                    <a:pt x="58157" y="0"/>
                  </a:cubicBezTo>
                  <a:close/>
                </a:path>
              </a:pathLst>
            </a:custGeom>
            <a:solidFill>
              <a:srgbClr val="EAF3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4"/>
            <p:cNvSpPr txBox="1"/>
            <p:nvPr/>
          </p:nvSpPr>
          <p:spPr>
            <a:xfrm>
              <a:off x="0" y="-66675"/>
              <a:ext cx="1788103" cy="37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2C3935"/>
                  </a:solidFill>
                  <a:latin typeface="Poppins"/>
                  <a:ea typeface="Poppins"/>
                  <a:cs typeface="Poppins"/>
                  <a:sym typeface="Poppins"/>
                </a:rPr>
                <a:t>🛠️Apply advanced prompting strategies to enhance everyday tasks.</a:t>
              </a:r>
              <a:endParaRPr/>
            </a:p>
          </p:txBody>
        </p:sp>
      </p:grpSp>
      <p:grpSp>
        <p:nvGrpSpPr>
          <p:cNvPr id="159" name="Google Shape;159;p4"/>
          <p:cNvGrpSpPr/>
          <p:nvPr/>
        </p:nvGrpSpPr>
        <p:grpSpPr>
          <a:xfrm>
            <a:off x="3171372" y="6483894"/>
            <a:ext cx="8854915" cy="1428436"/>
            <a:chOff x="0" y="-66675"/>
            <a:chExt cx="2332159" cy="376213"/>
          </a:xfrm>
        </p:grpSpPr>
        <p:sp>
          <p:nvSpPr>
            <p:cNvPr id="160" name="Google Shape;160;p4"/>
            <p:cNvSpPr/>
            <p:nvPr/>
          </p:nvSpPr>
          <p:spPr>
            <a:xfrm>
              <a:off x="0" y="0"/>
              <a:ext cx="2332159" cy="309538"/>
            </a:xfrm>
            <a:custGeom>
              <a:rect b="b" l="l" r="r" t="t"/>
              <a:pathLst>
                <a:path extrusionOk="0" h="309538" w="2332159">
                  <a:moveTo>
                    <a:pt x="44590" y="0"/>
                  </a:moveTo>
                  <a:lnTo>
                    <a:pt x="2287569" y="0"/>
                  </a:lnTo>
                  <a:cubicBezTo>
                    <a:pt x="2312195" y="0"/>
                    <a:pt x="2332159" y="19963"/>
                    <a:pt x="2332159" y="44590"/>
                  </a:cubicBezTo>
                  <a:lnTo>
                    <a:pt x="2332159" y="264949"/>
                  </a:lnTo>
                  <a:cubicBezTo>
                    <a:pt x="2332159" y="276775"/>
                    <a:pt x="2327461" y="288116"/>
                    <a:pt x="2319099" y="296478"/>
                  </a:cubicBezTo>
                  <a:cubicBezTo>
                    <a:pt x="2310736" y="304841"/>
                    <a:pt x="2299395" y="309538"/>
                    <a:pt x="2287569" y="309538"/>
                  </a:cubicBezTo>
                  <a:lnTo>
                    <a:pt x="44590" y="309538"/>
                  </a:lnTo>
                  <a:cubicBezTo>
                    <a:pt x="19963" y="309538"/>
                    <a:pt x="0" y="289575"/>
                    <a:pt x="0" y="264949"/>
                  </a:cubicBezTo>
                  <a:lnTo>
                    <a:pt x="0" y="44590"/>
                  </a:lnTo>
                  <a:cubicBezTo>
                    <a:pt x="0" y="32764"/>
                    <a:pt x="4698" y="21422"/>
                    <a:pt x="13060" y="13060"/>
                  </a:cubicBezTo>
                  <a:cubicBezTo>
                    <a:pt x="21422" y="4698"/>
                    <a:pt x="32764" y="0"/>
                    <a:pt x="44590" y="0"/>
                  </a:cubicBezTo>
                  <a:close/>
                </a:path>
              </a:pathLst>
            </a:custGeom>
            <a:solidFill>
              <a:srgbClr val="EAF3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4"/>
            <p:cNvSpPr txBox="1"/>
            <p:nvPr/>
          </p:nvSpPr>
          <p:spPr>
            <a:xfrm>
              <a:off x="0" y="-66675"/>
              <a:ext cx="2332159" cy="37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2C3935"/>
                  </a:solidFill>
                  <a:latin typeface="Poppins"/>
                  <a:ea typeface="Poppins"/>
                  <a:cs typeface="Poppins"/>
                  <a:sym typeface="Poppins"/>
                </a:rPr>
                <a:t>🔄️Refine &amp; improve AI outputs through iterative prompting for precision, tone, &amp; clarity.</a:t>
              </a:r>
              <a:endParaRPr/>
            </a:p>
          </p:txBody>
        </p:sp>
      </p:grpSp>
      <p:grpSp>
        <p:nvGrpSpPr>
          <p:cNvPr id="162" name="Google Shape;162;p4"/>
          <p:cNvGrpSpPr/>
          <p:nvPr/>
        </p:nvGrpSpPr>
        <p:grpSpPr>
          <a:xfrm>
            <a:off x="6942407" y="7954448"/>
            <a:ext cx="8382493" cy="1428436"/>
            <a:chOff x="0" y="-66675"/>
            <a:chExt cx="2207735" cy="376213"/>
          </a:xfrm>
        </p:grpSpPr>
        <p:sp>
          <p:nvSpPr>
            <p:cNvPr id="163" name="Google Shape;163;p4"/>
            <p:cNvSpPr/>
            <p:nvPr/>
          </p:nvSpPr>
          <p:spPr>
            <a:xfrm>
              <a:off x="0" y="0"/>
              <a:ext cx="2207735" cy="309538"/>
            </a:xfrm>
            <a:custGeom>
              <a:rect b="b" l="l" r="r" t="t"/>
              <a:pathLst>
                <a:path extrusionOk="0" h="309538" w="2207735">
                  <a:moveTo>
                    <a:pt x="47103" y="0"/>
                  </a:moveTo>
                  <a:lnTo>
                    <a:pt x="2160632" y="0"/>
                  </a:lnTo>
                  <a:cubicBezTo>
                    <a:pt x="2186646" y="0"/>
                    <a:pt x="2207735" y="21089"/>
                    <a:pt x="2207735" y="47103"/>
                  </a:cubicBezTo>
                  <a:lnTo>
                    <a:pt x="2207735" y="262436"/>
                  </a:lnTo>
                  <a:cubicBezTo>
                    <a:pt x="2207735" y="274928"/>
                    <a:pt x="2202772" y="286909"/>
                    <a:pt x="2193939" y="295742"/>
                  </a:cubicBezTo>
                  <a:cubicBezTo>
                    <a:pt x="2185105" y="304576"/>
                    <a:pt x="2173125" y="309538"/>
                    <a:pt x="2160632" y="309538"/>
                  </a:cubicBezTo>
                  <a:lnTo>
                    <a:pt x="47103" y="309538"/>
                  </a:lnTo>
                  <a:cubicBezTo>
                    <a:pt x="21089" y="309538"/>
                    <a:pt x="0" y="288450"/>
                    <a:pt x="0" y="262436"/>
                  </a:cubicBezTo>
                  <a:lnTo>
                    <a:pt x="0" y="47103"/>
                  </a:lnTo>
                  <a:cubicBezTo>
                    <a:pt x="0" y="34610"/>
                    <a:pt x="4963" y="22630"/>
                    <a:pt x="13796" y="13796"/>
                  </a:cubicBezTo>
                  <a:cubicBezTo>
                    <a:pt x="22630" y="4963"/>
                    <a:pt x="34610" y="0"/>
                    <a:pt x="47103" y="0"/>
                  </a:cubicBezTo>
                  <a:close/>
                </a:path>
              </a:pathLst>
            </a:custGeom>
            <a:solidFill>
              <a:srgbClr val="EAF3D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4"/>
            <p:cNvSpPr txBox="1"/>
            <p:nvPr/>
          </p:nvSpPr>
          <p:spPr>
            <a:xfrm>
              <a:off x="0" y="-66675"/>
              <a:ext cx="2207735" cy="37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2C3935"/>
                  </a:solidFill>
                  <a:latin typeface="Poppins"/>
                  <a:ea typeface="Poppins"/>
                  <a:cs typeface="Poppins"/>
                  <a:sym typeface="Poppins"/>
                </a:rPr>
                <a:t>⚖️Identify ethical &amp; responsible AI practices to ensure professional, secure, &amp; transparent use.</a:t>
              </a:r>
              <a:endParaRPr/>
            </a:p>
          </p:txBody>
        </p:sp>
      </p:grpSp>
      <p:sp>
        <p:nvSpPr>
          <p:cNvPr id="165" name="Google Shape;165;p4"/>
          <p:cNvSpPr txBox="1"/>
          <p:nvPr/>
        </p:nvSpPr>
        <p:spPr>
          <a:xfrm>
            <a:off x="4815228" y="885813"/>
            <a:ext cx="7663010" cy="6638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Overview</a:t>
            </a:r>
            <a:endParaRPr/>
          </a:p>
        </p:txBody>
      </p:sp>
      <p:sp>
        <p:nvSpPr>
          <p:cNvPr id="166" name="Google Shape;166;p4"/>
          <p:cNvSpPr txBox="1"/>
          <p:nvPr/>
        </p:nvSpPr>
        <p:spPr>
          <a:xfrm>
            <a:off x="2975486" y="2099852"/>
            <a:ext cx="12053700" cy="23891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0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This interactive session moves beyond AI basics to explore how to think like a designer when prompting.</a:t>
            </a:r>
            <a:endParaRPr/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690" u="none" cap="none" strike="noStrike">
              <a:solidFill>
                <a:srgbClr val="332D59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690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You’ll learn to apply advanced prompting strategies, practice refining outputs, &amp; discuss responsible use - all through real workplace examples.</a:t>
            </a:r>
            <a:endParaRPr/>
          </a:p>
        </p:txBody>
      </p:sp>
      <p:grpSp>
        <p:nvGrpSpPr>
          <p:cNvPr id="167" name="Google Shape;167;p4"/>
          <p:cNvGrpSpPr/>
          <p:nvPr/>
        </p:nvGrpSpPr>
        <p:grpSpPr>
          <a:xfrm>
            <a:off x="2761338" y="4813579"/>
            <a:ext cx="4443584" cy="1796519"/>
            <a:chOff x="0" y="0"/>
            <a:chExt cx="5924778" cy="2395359"/>
          </a:xfrm>
        </p:grpSpPr>
        <p:sp>
          <p:nvSpPr>
            <p:cNvPr id="168" name="Google Shape;168;p4"/>
            <p:cNvSpPr/>
            <p:nvPr/>
          </p:nvSpPr>
          <p:spPr>
            <a:xfrm>
              <a:off x="0" y="0"/>
              <a:ext cx="2143846" cy="2395359"/>
            </a:xfrm>
            <a:custGeom>
              <a:rect b="b" l="l" r="r" t="t"/>
              <a:pathLst>
                <a:path extrusionOk="0" h="2395359" w="2143846">
                  <a:moveTo>
                    <a:pt x="0" y="0"/>
                  </a:moveTo>
                  <a:lnTo>
                    <a:pt x="2143846" y="0"/>
                  </a:lnTo>
                  <a:lnTo>
                    <a:pt x="2143846" y="2395359"/>
                  </a:lnTo>
                  <a:lnTo>
                    <a:pt x="0" y="239535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69" name="Google Shape;169;p4"/>
            <p:cNvSpPr txBox="1"/>
            <p:nvPr/>
          </p:nvSpPr>
          <p:spPr>
            <a:xfrm>
              <a:off x="2143846" y="848930"/>
              <a:ext cx="3780932" cy="9626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200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Objectives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5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5" name="Google Shape;175;p5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p5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5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5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9" name="Google Shape;179;p5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5"/>
          <p:cNvSpPr txBox="1"/>
          <p:nvPr/>
        </p:nvSpPr>
        <p:spPr>
          <a:xfrm>
            <a:off x="0" y="1233348"/>
            <a:ext cx="14883978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Beyond Basic Prompts → What That Means</a:t>
            </a:r>
            <a:endParaRPr/>
          </a:p>
        </p:txBody>
      </p:sp>
      <p:sp>
        <p:nvSpPr>
          <p:cNvPr id="181" name="Google Shape;181;p5"/>
          <p:cNvSpPr txBox="1"/>
          <p:nvPr/>
        </p:nvSpPr>
        <p:spPr>
          <a:xfrm>
            <a:off x="3696990" y="2249358"/>
            <a:ext cx="8216143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Move from “asking” to </a:t>
            </a:r>
            <a:r>
              <a:rPr b="0" i="1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collaborating </a:t>
            </a: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with AI.</a:t>
            </a:r>
            <a:endParaRPr/>
          </a:p>
        </p:txBody>
      </p:sp>
      <p:sp>
        <p:nvSpPr>
          <p:cNvPr id="182" name="Google Shape;182;p5"/>
          <p:cNvSpPr/>
          <p:nvPr/>
        </p:nvSpPr>
        <p:spPr>
          <a:xfrm>
            <a:off x="3380673" y="2955187"/>
            <a:ext cx="4071788" cy="2585585"/>
          </a:xfrm>
          <a:custGeom>
            <a:rect b="b" l="l" r="r" t="t"/>
            <a:pathLst>
              <a:path extrusionOk="0" h="2585585" w="4071788">
                <a:moveTo>
                  <a:pt x="0" y="0"/>
                </a:moveTo>
                <a:lnTo>
                  <a:pt x="4071788" y="0"/>
                </a:lnTo>
                <a:lnTo>
                  <a:pt x="4071788" y="2585586"/>
                </a:lnTo>
                <a:lnTo>
                  <a:pt x="0" y="2585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5"/>
          <p:cNvSpPr txBox="1"/>
          <p:nvPr/>
        </p:nvSpPr>
        <p:spPr>
          <a:xfrm>
            <a:off x="4142477" y="3373819"/>
            <a:ext cx="2548182" cy="15356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“Write an email about our upcoming staff meeting.”</a:t>
            </a:r>
            <a:endParaRPr/>
          </a:p>
        </p:txBody>
      </p:sp>
      <p:sp>
        <p:nvSpPr>
          <p:cNvPr id="184" name="Google Shape;184;p5"/>
          <p:cNvSpPr txBox="1"/>
          <p:nvPr/>
        </p:nvSpPr>
        <p:spPr>
          <a:xfrm>
            <a:off x="4535905" y="9344424"/>
            <a:ext cx="11815715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Advanced prompting </a:t>
            </a:r>
            <a:r>
              <a:rPr b="1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= </a:t>
            </a: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clearer direction + higher quality + less editing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6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6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6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6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6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6"/>
          <p:cNvSpPr txBox="1"/>
          <p:nvPr/>
        </p:nvSpPr>
        <p:spPr>
          <a:xfrm>
            <a:off x="0" y="1233348"/>
            <a:ext cx="14883978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Beyond Basic Prompts → What That Means</a:t>
            </a:r>
            <a:endParaRPr/>
          </a:p>
        </p:txBody>
      </p:sp>
      <p:sp>
        <p:nvSpPr>
          <p:cNvPr id="196" name="Google Shape;196;p6"/>
          <p:cNvSpPr txBox="1"/>
          <p:nvPr/>
        </p:nvSpPr>
        <p:spPr>
          <a:xfrm>
            <a:off x="3696990" y="2249358"/>
            <a:ext cx="8216143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Move from “asking” to </a:t>
            </a:r>
            <a:r>
              <a:rPr b="0" i="1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collaborating </a:t>
            </a: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with AI.</a:t>
            </a:r>
            <a:endParaRPr/>
          </a:p>
        </p:txBody>
      </p:sp>
      <p:grpSp>
        <p:nvGrpSpPr>
          <p:cNvPr id="197" name="Google Shape;197;p6"/>
          <p:cNvGrpSpPr/>
          <p:nvPr/>
        </p:nvGrpSpPr>
        <p:grpSpPr>
          <a:xfrm>
            <a:off x="3380673" y="2955187"/>
            <a:ext cx="8848776" cy="2585585"/>
            <a:chOff x="0" y="0"/>
            <a:chExt cx="11798368" cy="3447447"/>
          </a:xfrm>
        </p:grpSpPr>
        <p:sp>
          <p:nvSpPr>
            <p:cNvPr id="198" name="Google Shape;198;p6"/>
            <p:cNvSpPr/>
            <p:nvPr/>
          </p:nvSpPr>
          <p:spPr>
            <a:xfrm>
              <a:off x="0" y="0"/>
              <a:ext cx="5429051" cy="3447447"/>
            </a:xfrm>
            <a:custGeom>
              <a:rect b="b" l="l" r="r" t="t"/>
              <a:pathLst>
                <a:path extrusionOk="0" h="3447447" w="5429051">
                  <a:moveTo>
                    <a:pt x="0" y="0"/>
                  </a:moveTo>
                  <a:lnTo>
                    <a:pt x="5429051" y="0"/>
                  </a:lnTo>
                  <a:lnTo>
                    <a:pt x="5429051" y="3447447"/>
                  </a:lnTo>
                  <a:lnTo>
                    <a:pt x="0" y="34474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9" name="Google Shape;199;p6"/>
            <p:cNvSpPr txBox="1"/>
            <p:nvPr/>
          </p:nvSpPr>
          <p:spPr>
            <a:xfrm>
              <a:off x="1015738" y="580401"/>
              <a:ext cx="3397575" cy="2025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“Write an email about our upcoming staff meeting.”</a:t>
              </a:r>
              <a:endParaRPr/>
            </a:p>
          </p:txBody>
        </p:sp>
        <p:sp>
          <p:nvSpPr>
            <p:cNvPr id="200" name="Google Shape;200;p6"/>
            <p:cNvSpPr txBox="1"/>
            <p:nvPr/>
          </p:nvSpPr>
          <p:spPr>
            <a:xfrm>
              <a:off x="6152951" y="569993"/>
              <a:ext cx="5645417" cy="2231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Vague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request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AI fills in too many blanks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Generic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&amp; often inaccurate</a:t>
              </a:r>
              <a:endParaRPr/>
            </a:p>
          </p:txBody>
        </p:sp>
      </p:grpSp>
      <p:sp>
        <p:nvSpPr>
          <p:cNvPr id="201" name="Google Shape;201;p6"/>
          <p:cNvSpPr txBox="1"/>
          <p:nvPr/>
        </p:nvSpPr>
        <p:spPr>
          <a:xfrm>
            <a:off x="4535905" y="9344424"/>
            <a:ext cx="11815715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Advanced prompting </a:t>
            </a:r>
            <a:r>
              <a:rPr b="1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= </a:t>
            </a: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clearer direction + higher quality + less editing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7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7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7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7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7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7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2" name="Google Shape;212;p7"/>
          <p:cNvSpPr txBox="1"/>
          <p:nvPr/>
        </p:nvSpPr>
        <p:spPr>
          <a:xfrm>
            <a:off x="0" y="1233348"/>
            <a:ext cx="14883978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Beyond Basic Prompts → What That Means</a:t>
            </a:r>
            <a:endParaRPr/>
          </a:p>
        </p:txBody>
      </p:sp>
      <p:sp>
        <p:nvSpPr>
          <p:cNvPr id="213" name="Google Shape;213;p7"/>
          <p:cNvSpPr txBox="1"/>
          <p:nvPr/>
        </p:nvSpPr>
        <p:spPr>
          <a:xfrm>
            <a:off x="3696990" y="2249358"/>
            <a:ext cx="8216143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Move from “asking” to </a:t>
            </a:r>
            <a:r>
              <a:rPr b="0" i="1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collaborating </a:t>
            </a: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with AI.</a:t>
            </a:r>
            <a:endParaRPr/>
          </a:p>
        </p:txBody>
      </p:sp>
      <p:grpSp>
        <p:nvGrpSpPr>
          <p:cNvPr id="214" name="Google Shape;214;p7"/>
          <p:cNvGrpSpPr/>
          <p:nvPr/>
        </p:nvGrpSpPr>
        <p:grpSpPr>
          <a:xfrm>
            <a:off x="9553975" y="5540773"/>
            <a:ext cx="5330003" cy="3384552"/>
            <a:chOff x="0" y="0"/>
            <a:chExt cx="7106670" cy="4512736"/>
          </a:xfrm>
        </p:grpSpPr>
        <p:sp>
          <p:nvSpPr>
            <p:cNvPr id="215" name="Google Shape;215;p7"/>
            <p:cNvSpPr/>
            <p:nvPr/>
          </p:nvSpPr>
          <p:spPr>
            <a:xfrm>
              <a:off x="0" y="0"/>
              <a:ext cx="7106670" cy="4512736"/>
            </a:xfrm>
            <a:custGeom>
              <a:rect b="b" l="l" r="r" t="t"/>
              <a:pathLst>
                <a:path extrusionOk="0" h="4512736" w="7106670">
                  <a:moveTo>
                    <a:pt x="0" y="0"/>
                  </a:moveTo>
                  <a:lnTo>
                    <a:pt x="7106670" y="0"/>
                  </a:lnTo>
                  <a:lnTo>
                    <a:pt x="7106670" y="4512736"/>
                  </a:lnTo>
                  <a:lnTo>
                    <a:pt x="0" y="45127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6" name="Google Shape;216;p7"/>
            <p:cNvSpPr txBox="1"/>
            <p:nvPr/>
          </p:nvSpPr>
          <p:spPr>
            <a:xfrm>
              <a:off x="843457" y="361169"/>
              <a:ext cx="5629797" cy="3549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“Act as a communication specialist. Draft an empathetic, professional email to staff summarizing key takeaways from our Monday meeting. Keep it under 150 words &amp; close with a call to action.”</a:t>
              </a:r>
              <a:endParaRPr/>
            </a:p>
          </p:txBody>
        </p:sp>
      </p:grpSp>
      <p:grpSp>
        <p:nvGrpSpPr>
          <p:cNvPr id="217" name="Google Shape;217;p7"/>
          <p:cNvGrpSpPr/>
          <p:nvPr/>
        </p:nvGrpSpPr>
        <p:grpSpPr>
          <a:xfrm>
            <a:off x="3380673" y="2955187"/>
            <a:ext cx="8848776" cy="2585585"/>
            <a:chOff x="0" y="0"/>
            <a:chExt cx="11798368" cy="3447447"/>
          </a:xfrm>
        </p:grpSpPr>
        <p:sp>
          <p:nvSpPr>
            <p:cNvPr id="218" name="Google Shape;218;p7"/>
            <p:cNvSpPr/>
            <p:nvPr/>
          </p:nvSpPr>
          <p:spPr>
            <a:xfrm>
              <a:off x="0" y="0"/>
              <a:ext cx="5429051" cy="3447447"/>
            </a:xfrm>
            <a:custGeom>
              <a:rect b="b" l="l" r="r" t="t"/>
              <a:pathLst>
                <a:path extrusionOk="0" h="3447447" w="5429051">
                  <a:moveTo>
                    <a:pt x="0" y="0"/>
                  </a:moveTo>
                  <a:lnTo>
                    <a:pt x="5429051" y="0"/>
                  </a:lnTo>
                  <a:lnTo>
                    <a:pt x="5429051" y="3447447"/>
                  </a:lnTo>
                  <a:lnTo>
                    <a:pt x="0" y="34474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19" name="Google Shape;219;p7"/>
            <p:cNvSpPr txBox="1"/>
            <p:nvPr/>
          </p:nvSpPr>
          <p:spPr>
            <a:xfrm>
              <a:off x="1015738" y="580401"/>
              <a:ext cx="3397575" cy="2025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“Write an email about our upcoming staff meeting.”</a:t>
              </a:r>
              <a:endParaRPr/>
            </a:p>
          </p:txBody>
        </p:sp>
        <p:sp>
          <p:nvSpPr>
            <p:cNvPr id="220" name="Google Shape;220;p7"/>
            <p:cNvSpPr txBox="1"/>
            <p:nvPr/>
          </p:nvSpPr>
          <p:spPr>
            <a:xfrm>
              <a:off x="6152951" y="569993"/>
              <a:ext cx="5645417" cy="2231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Vague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request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AI fills in too many blanks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Generic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&amp; often inaccurate</a:t>
              </a:r>
              <a:endParaRPr/>
            </a:p>
          </p:txBody>
        </p:sp>
      </p:grpSp>
      <p:sp>
        <p:nvSpPr>
          <p:cNvPr id="221" name="Google Shape;221;p7"/>
          <p:cNvSpPr txBox="1"/>
          <p:nvPr/>
        </p:nvSpPr>
        <p:spPr>
          <a:xfrm>
            <a:off x="4535905" y="9344424"/>
            <a:ext cx="11815715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Advanced prompting </a:t>
            </a:r>
            <a:r>
              <a:rPr b="1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= </a:t>
            </a: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clearer direction + higher quality + less editing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8"/>
          <p:cNvSpPr/>
          <p:nvPr/>
        </p:nvSpPr>
        <p:spPr>
          <a:xfrm rot="-4645195">
            <a:off x="14772298" y="-2463605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7"/>
                </a:lnTo>
                <a:lnTo>
                  <a:pt x="0" y="61082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8"/>
          <p:cNvSpPr/>
          <p:nvPr/>
        </p:nvSpPr>
        <p:spPr>
          <a:xfrm rot="6721165">
            <a:off x="-1305968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p8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p8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0" name="Google Shape;230;p8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8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8"/>
          <p:cNvSpPr txBox="1"/>
          <p:nvPr/>
        </p:nvSpPr>
        <p:spPr>
          <a:xfrm>
            <a:off x="0" y="1233348"/>
            <a:ext cx="14883978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Beyond Basic Prompts → What That Means</a:t>
            </a:r>
            <a:endParaRPr/>
          </a:p>
        </p:txBody>
      </p:sp>
      <p:sp>
        <p:nvSpPr>
          <p:cNvPr id="233" name="Google Shape;233;p8"/>
          <p:cNvSpPr txBox="1"/>
          <p:nvPr/>
        </p:nvSpPr>
        <p:spPr>
          <a:xfrm>
            <a:off x="3696990" y="2249358"/>
            <a:ext cx="8216143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Move from “asking” to </a:t>
            </a:r>
            <a:r>
              <a:rPr b="0" i="1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collaborating </a:t>
            </a:r>
            <a:r>
              <a:rPr b="0" i="0" lang="en-US" sz="24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with AI.</a:t>
            </a:r>
            <a:endParaRPr/>
          </a:p>
        </p:txBody>
      </p:sp>
      <p:grpSp>
        <p:nvGrpSpPr>
          <p:cNvPr id="234" name="Google Shape;234;p8"/>
          <p:cNvGrpSpPr/>
          <p:nvPr/>
        </p:nvGrpSpPr>
        <p:grpSpPr>
          <a:xfrm>
            <a:off x="4937720" y="5540773"/>
            <a:ext cx="9946257" cy="3384552"/>
            <a:chOff x="0" y="0"/>
            <a:chExt cx="13261676" cy="4512736"/>
          </a:xfrm>
        </p:grpSpPr>
        <p:sp>
          <p:nvSpPr>
            <p:cNvPr id="235" name="Google Shape;235;p8"/>
            <p:cNvSpPr/>
            <p:nvPr/>
          </p:nvSpPr>
          <p:spPr>
            <a:xfrm>
              <a:off x="6155006" y="0"/>
              <a:ext cx="7106670" cy="4512736"/>
            </a:xfrm>
            <a:custGeom>
              <a:rect b="b" l="l" r="r" t="t"/>
              <a:pathLst>
                <a:path extrusionOk="0" h="4512736" w="7106670">
                  <a:moveTo>
                    <a:pt x="0" y="0"/>
                  </a:moveTo>
                  <a:lnTo>
                    <a:pt x="7106671" y="0"/>
                  </a:lnTo>
                  <a:lnTo>
                    <a:pt x="7106671" y="4512736"/>
                  </a:lnTo>
                  <a:lnTo>
                    <a:pt x="0" y="45127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36" name="Google Shape;236;p8"/>
            <p:cNvSpPr txBox="1"/>
            <p:nvPr/>
          </p:nvSpPr>
          <p:spPr>
            <a:xfrm>
              <a:off x="6998464" y="361169"/>
              <a:ext cx="5629797" cy="3549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“Act as a communication specialist. Draft an empathetic, professional email to staff summarizing key takeaways from our Monday meeting. Keep it under 150 words &amp; close with a call to action.”</a:t>
              </a:r>
              <a:endParaRPr/>
            </a:p>
          </p:txBody>
        </p:sp>
        <p:sp>
          <p:nvSpPr>
            <p:cNvPr id="237" name="Google Shape;237;p8"/>
            <p:cNvSpPr txBox="1"/>
            <p:nvPr/>
          </p:nvSpPr>
          <p:spPr>
            <a:xfrm>
              <a:off x="0" y="823237"/>
              <a:ext cx="5645417" cy="27900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Gives AI a </a:t>
              </a: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&amp; </a:t>
              </a: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tone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Includes </a:t>
              </a: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purpose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, </a:t>
              </a: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audience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, and </a:t>
              </a: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format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Produces more accurate, human-like output</a:t>
              </a:r>
              <a:endParaRPr/>
            </a:p>
          </p:txBody>
        </p:sp>
      </p:grpSp>
      <p:grpSp>
        <p:nvGrpSpPr>
          <p:cNvPr id="238" name="Google Shape;238;p8"/>
          <p:cNvGrpSpPr/>
          <p:nvPr/>
        </p:nvGrpSpPr>
        <p:grpSpPr>
          <a:xfrm>
            <a:off x="3380673" y="2955187"/>
            <a:ext cx="8848776" cy="2585585"/>
            <a:chOff x="0" y="0"/>
            <a:chExt cx="11798368" cy="3447447"/>
          </a:xfrm>
        </p:grpSpPr>
        <p:sp>
          <p:nvSpPr>
            <p:cNvPr id="239" name="Google Shape;239;p8"/>
            <p:cNvSpPr/>
            <p:nvPr/>
          </p:nvSpPr>
          <p:spPr>
            <a:xfrm>
              <a:off x="0" y="0"/>
              <a:ext cx="5429051" cy="3447447"/>
            </a:xfrm>
            <a:custGeom>
              <a:rect b="b" l="l" r="r" t="t"/>
              <a:pathLst>
                <a:path extrusionOk="0" h="3447447" w="5429051">
                  <a:moveTo>
                    <a:pt x="0" y="0"/>
                  </a:moveTo>
                  <a:lnTo>
                    <a:pt x="5429051" y="0"/>
                  </a:lnTo>
                  <a:lnTo>
                    <a:pt x="5429051" y="3447447"/>
                  </a:lnTo>
                  <a:lnTo>
                    <a:pt x="0" y="344744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240" name="Google Shape;240;p8"/>
            <p:cNvSpPr txBox="1"/>
            <p:nvPr/>
          </p:nvSpPr>
          <p:spPr>
            <a:xfrm>
              <a:off x="1015738" y="580401"/>
              <a:ext cx="3397575" cy="2025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“Write an email about our upcoming staff meeting.”</a:t>
              </a:r>
              <a:endParaRPr/>
            </a:p>
          </p:txBody>
        </p:sp>
        <p:sp>
          <p:nvSpPr>
            <p:cNvPr id="241" name="Google Shape;241;p8"/>
            <p:cNvSpPr txBox="1"/>
            <p:nvPr/>
          </p:nvSpPr>
          <p:spPr>
            <a:xfrm>
              <a:off x="6152951" y="569993"/>
              <a:ext cx="5645417" cy="22312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Vague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request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AI fills in too many blanks</a:t>
              </a:r>
              <a:endParaRPr/>
            </a:p>
            <a:p>
              <a:pPr indent="-255442" lvl="1" marL="510883" marR="0" rtl="0" algn="l">
                <a:lnSpc>
                  <a:spcPct val="139983"/>
                </a:lnSpc>
                <a:spcBef>
                  <a:spcPts val="0"/>
                </a:spcBef>
                <a:spcAft>
                  <a:spcPts val="0"/>
                </a:spcAft>
                <a:buClr>
                  <a:srgbClr val="332D59"/>
                </a:buClr>
                <a:buSzPts val="2366"/>
                <a:buFont typeface="Arial"/>
                <a:buChar char="•"/>
              </a:pPr>
              <a:r>
                <a:rPr b="1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Generic </a:t>
              </a:r>
              <a:r>
                <a:rPr b="0" i="0" lang="en-US" sz="23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&amp; often inaccurate</a:t>
              </a:r>
              <a:endParaRPr/>
            </a:p>
          </p:txBody>
        </p:sp>
      </p:grpSp>
      <p:sp>
        <p:nvSpPr>
          <p:cNvPr id="242" name="Google Shape;242;p8"/>
          <p:cNvSpPr txBox="1"/>
          <p:nvPr/>
        </p:nvSpPr>
        <p:spPr>
          <a:xfrm>
            <a:off x="4535905" y="9344424"/>
            <a:ext cx="11815715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Advanced prompting </a:t>
            </a:r>
            <a:r>
              <a:rPr b="1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= </a:t>
            </a:r>
            <a:r>
              <a:rPr b="0" i="0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clearer direction + higher quality + less editing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8" name="Google Shape;248;p9"/>
          <p:cNvSpPr/>
          <p:nvPr/>
        </p:nvSpPr>
        <p:spPr>
          <a:xfrm rot="6721165">
            <a:off x="-1332889" y="6765141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8" y="0"/>
                </a:lnTo>
                <a:lnTo>
                  <a:pt x="4723178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9" name="Google Shape;249;p9"/>
          <p:cNvSpPr/>
          <p:nvPr/>
        </p:nvSpPr>
        <p:spPr>
          <a:xfrm rot="-8274597">
            <a:off x="16822005" y="3881483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9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51" name="Google Shape;251;p9"/>
          <p:cNvGrpSpPr/>
          <p:nvPr/>
        </p:nvGrpSpPr>
        <p:grpSpPr>
          <a:xfrm>
            <a:off x="2401853" y="490617"/>
            <a:ext cx="10052346" cy="2625004"/>
            <a:chOff x="0" y="104775"/>
            <a:chExt cx="13403128" cy="3500005"/>
          </a:xfrm>
        </p:grpSpPr>
        <p:grpSp>
          <p:nvGrpSpPr>
            <p:cNvPr id="252" name="Google Shape;252;p9"/>
            <p:cNvGrpSpPr/>
            <p:nvPr/>
          </p:nvGrpSpPr>
          <p:grpSpPr>
            <a:xfrm>
              <a:off x="1386178" y="174419"/>
              <a:ext cx="10630772" cy="3430361"/>
              <a:chOff x="0" y="-66675"/>
              <a:chExt cx="2099906" cy="677602"/>
            </a:xfrm>
          </p:grpSpPr>
          <p:sp>
            <p:nvSpPr>
              <p:cNvPr id="253" name="Google Shape;253;p9"/>
              <p:cNvSpPr/>
              <p:nvPr/>
            </p:nvSpPr>
            <p:spPr>
              <a:xfrm>
                <a:off x="0" y="0"/>
                <a:ext cx="2099906" cy="610927"/>
              </a:xfrm>
              <a:custGeom>
                <a:rect b="b" l="l" r="r" t="t"/>
                <a:pathLst>
                  <a:path extrusionOk="0" h="610927" w="2099906">
                    <a:moveTo>
                      <a:pt x="0" y="0"/>
                    </a:moveTo>
                    <a:lnTo>
                      <a:pt x="2099906" y="0"/>
                    </a:lnTo>
                    <a:lnTo>
                      <a:pt x="2099906" y="610927"/>
                    </a:lnTo>
                    <a:lnTo>
                      <a:pt x="0" y="610927"/>
                    </a:lnTo>
                    <a:close/>
                  </a:path>
                </a:pathLst>
              </a:custGeom>
              <a:solidFill>
                <a:srgbClr val="FEEDAA"/>
              </a:solidFill>
              <a:ln cap="sq" cmpd="sng" w="9525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sp>
          <p:sp>
            <p:nvSpPr>
              <p:cNvPr id="254" name="Google Shape;254;p9"/>
              <p:cNvSpPr txBox="1"/>
              <p:nvPr/>
            </p:nvSpPr>
            <p:spPr>
              <a:xfrm>
                <a:off x="0" y="-66675"/>
                <a:ext cx="2099906" cy="677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55" name="Google Shape;255;p9"/>
            <p:cNvSpPr txBox="1"/>
            <p:nvPr/>
          </p:nvSpPr>
          <p:spPr>
            <a:xfrm>
              <a:off x="1532302" y="1147141"/>
              <a:ext cx="10338524" cy="1852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  <p:sp>
          <p:nvSpPr>
            <p:cNvPr id="256" name="Google Shape;256;p9"/>
            <p:cNvSpPr txBox="1"/>
            <p:nvPr/>
          </p:nvSpPr>
          <p:spPr>
            <a:xfrm>
              <a:off x="0" y="104775"/>
              <a:ext cx="13403128" cy="919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8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Anatomy of a Strong Prompt</a:t>
              </a:r>
              <a:endParaRPr/>
            </a:p>
          </p:txBody>
        </p:sp>
      </p:grpSp>
      <p:graphicFrame>
        <p:nvGraphicFramePr>
          <p:cNvPr id="257" name="Google Shape;257;p9"/>
          <p:cNvGraphicFramePr/>
          <p:nvPr/>
        </p:nvGraphicFramePr>
        <p:xfrm>
          <a:off x="2090015" y="34841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52225"/>
              </a:tblGrid>
              <a:tr h="990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🧑‍💼Role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</a:tr>
              <a:tr h="1955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Defines the AI’s perspective, expertise, or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964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“Act as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bookkeeper 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with experience managing small business finances.”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8" name="Google Shape;258;p9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9" name="Google Shape;259;p9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0" name="Google Shape;260;p9"/>
          <p:cNvSpPr txBox="1"/>
          <p:nvPr/>
        </p:nvSpPr>
        <p:spPr>
          <a:xfrm>
            <a:off x="4138142" y="9028906"/>
            <a:ext cx="1201447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When each part is clear, the AI delivers exactly what you need — faster and cleaner.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6" name="Google Shape;266;p10"/>
          <p:cNvSpPr/>
          <p:nvPr/>
        </p:nvSpPr>
        <p:spPr>
          <a:xfrm rot="6721165">
            <a:off x="-1332889" y="6765141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8" y="0"/>
                </a:lnTo>
                <a:lnTo>
                  <a:pt x="4723178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10"/>
          <p:cNvSpPr/>
          <p:nvPr/>
        </p:nvSpPr>
        <p:spPr>
          <a:xfrm rot="-8274597">
            <a:off x="16822005" y="3881483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10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69" name="Google Shape;269;p10"/>
          <p:cNvGrpSpPr/>
          <p:nvPr/>
        </p:nvGrpSpPr>
        <p:grpSpPr>
          <a:xfrm>
            <a:off x="2401853" y="490617"/>
            <a:ext cx="10052346" cy="2625004"/>
            <a:chOff x="0" y="104775"/>
            <a:chExt cx="13403128" cy="3500005"/>
          </a:xfrm>
        </p:grpSpPr>
        <p:grpSp>
          <p:nvGrpSpPr>
            <p:cNvPr id="270" name="Google Shape;270;p10"/>
            <p:cNvGrpSpPr/>
            <p:nvPr/>
          </p:nvGrpSpPr>
          <p:grpSpPr>
            <a:xfrm>
              <a:off x="1386178" y="174419"/>
              <a:ext cx="10630772" cy="3430361"/>
              <a:chOff x="0" y="-66675"/>
              <a:chExt cx="2099906" cy="677602"/>
            </a:xfrm>
          </p:grpSpPr>
          <p:sp>
            <p:nvSpPr>
              <p:cNvPr id="271" name="Google Shape;271;p10"/>
              <p:cNvSpPr/>
              <p:nvPr/>
            </p:nvSpPr>
            <p:spPr>
              <a:xfrm>
                <a:off x="0" y="0"/>
                <a:ext cx="2099906" cy="610927"/>
              </a:xfrm>
              <a:custGeom>
                <a:rect b="b" l="l" r="r" t="t"/>
                <a:pathLst>
                  <a:path extrusionOk="0" h="610927" w="2099906">
                    <a:moveTo>
                      <a:pt x="0" y="0"/>
                    </a:moveTo>
                    <a:lnTo>
                      <a:pt x="2099906" y="0"/>
                    </a:lnTo>
                    <a:lnTo>
                      <a:pt x="2099906" y="610927"/>
                    </a:lnTo>
                    <a:lnTo>
                      <a:pt x="0" y="610927"/>
                    </a:lnTo>
                    <a:close/>
                  </a:path>
                </a:pathLst>
              </a:custGeom>
              <a:solidFill>
                <a:srgbClr val="FEEDAA"/>
              </a:solidFill>
              <a:ln cap="sq" cmpd="sng" w="9525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sp>
          <p:sp>
            <p:nvSpPr>
              <p:cNvPr id="272" name="Google Shape;272;p10"/>
              <p:cNvSpPr txBox="1"/>
              <p:nvPr/>
            </p:nvSpPr>
            <p:spPr>
              <a:xfrm>
                <a:off x="0" y="-66675"/>
                <a:ext cx="2099906" cy="677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3" name="Google Shape;273;p10"/>
            <p:cNvSpPr txBox="1"/>
            <p:nvPr/>
          </p:nvSpPr>
          <p:spPr>
            <a:xfrm>
              <a:off x="1532302" y="1147141"/>
              <a:ext cx="10338524" cy="1852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  <p:sp>
          <p:nvSpPr>
            <p:cNvPr id="274" name="Google Shape;274;p10"/>
            <p:cNvSpPr txBox="1"/>
            <p:nvPr/>
          </p:nvSpPr>
          <p:spPr>
            <a:xfrm>
              <a:off x="0" y="104775"/>
              <a:ext cx="13403128" cy="919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8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Anatomy of a Strong Prompt</a:t>
              </a:r>
              <a:endParaRPr/>
            </a:p>
          </p:txBody>
        </p:sp>
      </p:grpSp>
      <p:graphicFrame>
        <p:nvGraphicFramePr>
          <p:cNvPr id="275" name="Google Shape;275;p10"/>
          <p:cNvGraphicFramePr/>
          <p:nvPr/>
        </p:nvGraphicFramePr>
        <p:xfrm>
          <a:off x="1998439" y="347141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3148850"/>
                <a:gridCol w="3148850"/>
              </a:tblGrid>
              <a:tr h="9370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🧑‍💼Role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🎯Task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</a:tr>
              <a:tr h="1840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Defines the AI’s perspective, expertise, or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Describes the exact action you want the AI to perform.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61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“Act as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bookkeeper 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with experience managing small business finances.”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organize last month’s expense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categories into clear summaries.”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6" name="Google Shape;276;p10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7" name="Google Shape;277;p10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10"/>
          <p:cNvSpPr txBox="1"/>
          <p:nvPr/>
        </p:nvSpPr>
        <p:spPr>
          <a:xfrm>
            <a:off x="4138142" y="9028906"/>
            <a:ext cx="1201447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When each part is clear, the AI delivers exactly what you need — faster and cleaner.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1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4" name="Google Shape;284;p11"/>
          <p:cNvSpPr/>
          <p:nvPr/>
        </p:nvSpPr>
        <p:spPr>
          <a:xfrm rot="6721165">
            <a:off x="-1332889" y="6765141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8" y="0"/>
                </a:lnTo>
                <a:lnTo>
                  <a:pt x="4723178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p11"/>
          <p:cNvSpPr/>
          <p:nvPr/>
        </p:nvSpPr>
        <p:spPr>
          <a:xfrm rot="-8274597">
            <a:off x="16822005" y="3881483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p11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287" name="Google Shape;287;p11"/>
          <p:cNvGrpSpPr/>
          <p:nvPr/>
        </p:nvGrpSpPr>
        <p:grpSpPr>
          <a:xfrm>
            <a:off x="2401853" y="490617"/>
            <a:ext cx="10052346" cy="2625004"/>
            <a:chOff x="0" y="104775"/>
            <a:chExt cx="13403128" cy="3500005"/>
          </a:xfrm>
        </p:grpSpPr>
        <p:grpSp>
          <p:nvGrpSpPr>
            <p:cNvPr id="288" name="Google Shape;288;p11"/>
            <p:cNvGrpSpPr/>
            <p:nvPr/>
          </p:nvGrpSpPr>
          <p:grpSpPr>
            <a:xfrm>
              <a:off x="1386178" y="174419"/>
              <a:ext cx="10630772" cy="3430361"/>
              <a:chOff x="0" y="-66675"/>
              <a:chExt cx="2099906" cy="677602"/>
            </a:xfrm>
          </p:grpSpPr>
          <p:sp>
            <p:nvSpPr>
              <p:cNvPr id="289" name="Google Shape;289;p11"/>
              <p:cNvSpPr/>
              <p:nvPr/>
            </p:nvSpPr>
            <p:spPr>
              <a:xfrm>
                <a:off x="0" y="0"/>
                <a:ext cx="2099906" cy="610927"/>
              </a:xfrm>
              <a:custGeom>
                <a:rect b="b" l="l" r="r" t="t"/>
                <a:pathLst>
                  <a:path extrusionOk="0" h="610927" w="2099906">
                    <a:moveTo>
                      <a:pt x="0" y="0"/>
                    </a:moveTo>
                    <a:lnTo>
                      <a:pt x="2099906" y="0"/>
                    </a:lnTo>
                    <a:lnTo>
                      <a:pt x="2099906" y="610927"/>
                    </a:lnTo>
                    <a:lnTo>
                      <a:pt x="0" y="610927"/>
                    </a:lnTo>
                    <a:close/>
                  </a:path>
                </a:pathLst>
              </a:custGeom>
              <a:solidFill>
                <a:srgbClr val="FEEDAA"/>
              </a:solidFill>
              <a:ln cap="sq" cmpd="sng" w="9525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sp>
          <p:sp>
            <p:nvSpPr>
              <p:cNvPr id="290" name="Google Shape;290;p11"/>
              <p:cNvSpPr txBox="1"/>
              <p:nvPr/>
            </p:nvSpPr>
            <p:spPr>
              <a:xfrm>
                <a:off x="0" y="-66675"/>
                <a:ext cx="2099906" cy="677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91" name="Google Shape;291;p11"/>
            <p:cNvSpPr txBox="1"/>
            <p:nvPr/>
          </p:nvSpPr>
          <p:spPr>
            <a:xfrm>
              <a:off x="1532302" y="1147141"/>
              <a:ext cx="10338524" cy="1852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  <p:sp>
          <p:nvSpPr>
            <p:cNvPr id="292" name="Google Shape;292;p11"/>
            <p:cNvSpPr txBox="1"/>
            <p:nvPr/>
          </p:nvSpPr>
          <p:spPr>
            <a:xfrm>
              <a:off x="0" y="104775"/>
              <a:ext cx="13403128" cy="919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8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Anatomy of a Strong Prompt</a:t>
              </a:r>
              <a:endParaRPr/>
            </a:p>
          </p:txBody>
        </p:sp>
      </p:grpSp>
      <p:graphicFrame>
        <p:nvGraphicFramePr>
          <p:cNvPr id="293" name="Google Shape;293;p11"/>
          <p:cNvGraphicFramePr/>
          <p:nvPr/>
        </p:nvGraphicFramePr>
        <p:xfrm>
          <a:off x="1998439" y="36103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2933025"/>
                <a:gridCol w="2933025"/>
                <a:gridCol w="2933025"/>
              </a:tblGrid>
              <a:tr h="93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🧑‍💼Role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🎯Task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🏢Context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</a:tr>
              <a:tr h="181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Defines the AI’s perspective, expertise, or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Describes the exact action you want the AI to perform.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Adds situational details that guide relevance and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18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“Act as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bookkeeper 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with experience managing small business finances.”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organize last month’s expense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categories into clear summaries.”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“…for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local yoga studio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preparing quarterly tax records.”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94" name="Google Shape;294;p11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5" name="Google Shape;295;p11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6" name="Google Shape;296;p11"/>
          <p:cNvSpPr txBox="1"/>
          <p:nvPr/>
        </p:nvSpPr>
        <p:spPr>
          <a:xfrm>
            <a:off x="4138142" y="9028906"/>
            <a:ext cx="1201447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When each part is clear, the AI delivers exactly what you need — faster and cleaner.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2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12"/>
          <p:cNvSpPr/>
          <p:nvPr/>
        </p:nvSpPr>
        <p:spPr>
          <a:xfrm rot="6721165">
            <a:off x="-1332889" y="6765141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8" y="0"/>
                </a:lnTo>
                <a:lnTo>
                  <a:pt x="4723178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3" name="Google Shape;303;p12"/>
          <p:cNvSpPr/>
          <p:nvPr/>
        </p:nvSpPr>
        <p:spPr>
          <a:xfrm rot="-8274597">
            <a:off x="16822005" y="3881483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12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05" name="Google Shape;305;p12"/>
          <p:cNvGrpSpPr/>
          <p:nvPr/>
        </p:nvGrpSpPr>
        <p:grpSpPr>
          <a:xfrm>
            <a:off x="2401853" y="490617"/>
            <a:ext cx="10052346" cy="2625004"/>
            <a:chOff x="0" y="104775"/>
            <a:chExt cx="13403128" cy="3500005"/>
          </a:xfrm>
        </p:grpSpPr>
        <p:grpSp>
          <p:nvGrpSpPr>
            <p:cNvPr id="306" name="Google Shape;306;p12"/>
            <p:cNvGrpSpPr/>
            <p:nvPr/>
          </p:nvGrpSpPr>
          <p:grpSpPr>
            <a:xfrm>
              <a:off x="1386178" y="174419"/>
              <a:ext cx="10630772" cy="3430361"/>
              <a:chOff x="0" y="-66675"/>
              <a:chExt cx="2099906" cy="677602"/>
            </a:xfrm>
          </p:grpSpPr>
          <p:sp>
            <p:nvSpPr>
              <p:cNvPr id="307" name="Google Shape;307;p12"/>
              <p:cNvSpPr/>
              <p:nvPr/>
            </p:nvSpPr>
            <p:spPr>
              <a:xfrm>
                <a:off x="0" y="0"/>
                <a:ext cx="2099906" cy="610927"/>
              </a:xfrm>
              <a:custGeom>
                <a:rect b="b" l="l" r="r" t="t"/>
                <a:pathLst>
                  <a:path extrusionOk="0" h="610927" w="2099906">
                    <a:moveTo>
                      <a:pt x="0" y="0"/>
                    </a:moveTo>
                    <a:lnTo>
                      <a:pt x="2099906" y="0"/>
                    </a:lnTo>
                    <a:lnTo>
                      <a:pt x="2099906" y="610927"/>
                    </a:lnTo>
                    <a:lnTo>
                      <a:pt x="0" y="610927"/>
                    </a:lnTo>
                    <a:close/>
                  </a:path>
                </a:pathLst>
              </a:custGeom>
              <a:solidFill>
                <a:srgbClr val="FEEDAA"/>
              </a:solidFill>
              <a:ln cap="sq" cmpd="sng" w="9525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sp>
          <p:sp>
            <p:nvSpPr>
              <p:cNvPr id="308" name="Google Shape;308;p12"/>
              <p:cNvSpPr txBox="1"/>
              <p:nvPr/>
            </p:nvSpPr>
            <p:spPr>
              <a:xfrm>
                <a:off x="0" y="-66675"/>
                <a:ext cx="2099906" cy="677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09" name="Google Shape;309;p12"/>
            <p:cNvSpPr txBox="1"/>
            <p:nvPr/>
          </p:nvSpPr>
          <p:spPr>
            <a:xfrm>
              <a:off x="1532302" y="1147141"/>
              <a:ext cx="10338524" cy="1852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  <p:sp>
          <p:nvSpPr>
            <p:cNvPr id="310" name="Google Shape;310;p12"/>
            <p:cNvSpPr txBox="1"/>
            <p:nvPr/>
          </p:nvSpPr>
          <p:spPr>
            <a:xfrm>
              <a:off x="0" y="104775"/>
              <a:ext cx="13403128" cy="919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8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Anatomy of a Strong Prompt</a:t>
              </a:r>
              <a:endParaRPr/>
            </a:p>
          </p:txBody>
        </p:sp>
      </p:grpSp>
      <p:graphicFrame>
        <p:nvGraphicFramePr>
          <p:cNvPr id="311" name="Google Shape;311;p12"/>
          <p:cNvGraphicFramePr/>
          <p:nvPr/>
        </p:nvGraphicFramePr>
        <p:xfrm>
          <a:off x="1998439" y="36103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2958850"/>
                <a:gridCol w="2958850"/>
                <a:gridCol w="2958850"/>
                <a:gridCol w="2958850"/>
              </a:tblGrid>
              <a:tr h="93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🧑‍💼Role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🎯Task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🏢Context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⌚Constraints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</a:tr>
              <a:tr h="1811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Defines the AI’s perspective, expertise, or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Describes the exact action you want the AI to perform.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Adds situational details that guide relevance and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Sets limits for time, word count, or style.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18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“Act as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bookkeeper 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with experience managing small business finances.”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organize last month’s expense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categories into clear summaries.”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“…for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local yoga studio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preparing quarterly tax records.”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“…keep it under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200 words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and include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two key insights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12" name="Google Shape;312;p12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3" name="Google Shape;313;p12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4" name="Google Shape;314;p12"/>
          <p:cNvSpPr txBox="1"/>
          <p:nvPr/>
        </p:nvSpPr>
        <p:spPr>
          <a:xfrm>
            <a:off x="4138142" y="9028906"/>
            <a:ext cx="1201447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When each part is clear, the AI delivers exactly what you need — faster and cleaner.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13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13"/>
          <p:cNvSpPr/>
          <p:nvPr/>
        </p:nvSpPr>
        <p:spPr>
          <a:xfrm rot="6721165">
            <a:off x="-1332889" y="6765141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8" y="0"/>
                </a:lnTo>
                <a:lnTo>
                  <a:pt x="4723178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13"/>
          <p:cNvSpPr/>
          <p:nvPr/>
        </p:nvSpPr>
        <p:spPr>
          <a:xfrm rot="-8274597">
            <a:off x="16677391" y="7038181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2" name="Google Shape;322;p13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23" name="Google Shape;323;p13"/>
          <p:cNvGrpSpPr/>
          <p:nvPr/>
        </p:nvGrpSpPr>
        <p:grpSpPr>
          <a:xfrm>
            <a:off x="2401853" y="490617"/>
            <a:ext cx="10052346" cy="2625004"/>
            <a:chOff x="0" y="104775"/>
            <a:chExt cx="13403128" cy="3500005"/>
          </a:xfrm>
        </p:grpSpPr>
        <p:grpSp>
          <p:nvGrpSpPr>
            <p:cNvPr id="324" name="Google Shape;324;p13"/>
            <p:cNvGrpSpPr/>
            <p:nvPr/>
          </p:nvGrpSpPr>
          <p:grpSpPr>
            <a:xfrm>
              <a:off x="1386178" y="174419"/>
              <a:ext cx="10630772" cy="3430361"/>
              <a:chOff x="0" y="-66675"/>
              <a:chExt cx="2099906" cy="677602"/>
            </a:xfrm>
          </p:grpSpPr>
          <p:sp>
            <p:nvSpPr>
              <p:cNvPr id="325" name="Google Shape;325;p13"/>
              <p:cNvSpPr/>
              <p:nvPr/>
            </p:nvSpPr>
            <p:spPr>
              <a:xfrm>
                <a:off x="0" y="0"/>
                <a:ext cx="2099906" cy="610927"/>
              </a:xfrm>
              <a:custGeom>
                <a:rect b="b" l="l" r="r" t="t"/>
                <a:pathLst>
                  <a:path extrusionOk="0" h="610927" w="2099906">
                    <a:moveTo>
                      <a:pt x="0" y="0"/>
                    </a:moveTo>
                    <a:lnTo>
                      <a:pt x="2099906" y="0"/>
                    </a:lnTo>
                    <a:lnTo>
                      <a:pt x="2099906" y="610927"/>
                    </a:lnTo>
                    <a:lnTo>
                      <a:pt x="0" y="610927"/>
                    </a:lnTo>
                    <a:close/>
                  </a:path>
                </a:pathLst>
              </a:custGeom>
              <a:solidFill>
                <a:srgbClr val="FEEDAA"/>
              </a:solidFill>
              <a:ln cap="sq" cmpd="sng" w="9525">
                <a:solidFill>
                  <a:srgbClr val="000000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</p:sp>
          <p:sp>
            <p:nvSpPr>
              <p:cNvPr id="326" name="Google Shape;326;p13"/>
              <p:cNvSpPr txBox="1"/>
              <p:nvPr/>
            </p:nvSpPr>
            <p:spPr>
              <a:xfrm>
                <a:off x="0" y="-66675"/>
                <a:ext cx="2099906" cy="677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2012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27" name="Google Shape;327;p13"/>
            <p:cNvSpPr txBox="1"/>
            <p:nvPr/>
          </p:nvSpPr>
          <p:spPr>
            <a:xfrm>
              <a:off x="1532302" y="1147141"/>
              <a:ext cx="10338524" cy="185241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9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  <p:sp>
          <p:nvSpPr>
            <p:cNvPr id="328" name="Google Shape;328;p13"/>
            <p:cNvSpPr txBox="1"/>
            <p:nvPr/>
          </p:nvSpPr>
          <p:spPr>
            <a:xfrm>
              <a:off x="0" y="104775"/>
              <a:ext cx="13403128" cy="91914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8798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50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Anatomy of a Strong Prompt</a:t>
              </a:r>
              <a:endParaRPr/>
            </a:p>
          </p:txBody>
        </p:sp>
      </p:grpSp>
      <p:graphicFrame>
        <p:nvGraphicFramePr>
          <p:cNvPr id="329" name="Google Shape;329;p13"/>
          <p:cNvGraphicFramePr/>
          <p:nvPr/>
        </p:nvGraphicFramePr>
        <p:xfrm>
          <a:off x="1563437" y="350059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3139175"/>
                <a:gridCol w="3139175"/>
                <a:gridCol w="3139175"/>
                <a:gridCol w="3139175"/>
                <a:gridCol w="3139175"/>
              </a:tblGrid>
              <a:tr h="937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🧑‍💼Role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🎯Task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🏢Context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⌚Constraints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1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20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📊Output Format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AF3DA"/>
                    </a:solidFill>
                  </a:tcPr>
                </a:tc>
              </a:tr>
              <a:tr h="1811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Defines the AI’s perspective, expertise, or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Describes the exact action you want the AI to perform.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Adds situational details that guide relevance and tone.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Sets limits for time, word count, or style.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Tells AI how to deliver the result visually or structurally.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275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“Act as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bookkeeper 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with experience managing small business finances.”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organize last month’s expense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categories into clear summaries.”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“…for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local yoga studio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preparing quarterly tax records.”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“…keep it under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200 words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and include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two key insights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4002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“…present the results in a </a:t>
                      </a:r>
                      <a:r>
                        <a:rPr b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2-column table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labeled </a:t>
                      </a:r>
                      <a:r>
                        <a:rPr i="1"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Category and Total</a:t>
                      </a:r>
                      <a:r>
                        <a:rPr lang="en-US" sz="18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330" name="Google Shape;330;p13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13"/>
          <p:cNvSpPr/>
          <p:nvPr/>
        </p:nvSpPr>
        <p:spPr>
          <a:xfrm rot="2700000">
            <a:off x="-1375813" y="156497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2" name="Google Shape;332;p13"/>
          <p:cNvSpPr txBox="1"/>
          <p:nvPr/>
        </p:nvSpPr>
        <p:spPr>
          <a:xfrm>
            <a:off x="4138142" y="9028906"/>
            <a:ext cx="12014478" cy="392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When each part is clear, the AI delivers exactly what you need — faster and cleaner.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4"/>
          <p:cNvSpPr/>
          <p:nvPr/>
        </p:nvSpPr>
        <p:spPr>
          <a:xfrm rot="-1311749">
            <a:off x="16056694" y="4979676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8" name="Google Shape;338;p14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9" name="Google Shape;339;p14"/>
          <p:cNvSpPr/>
          <p:nvPr/>
        </p:nvSpPr>
        <p:spPr>
          <a:xfrm rot="10387746">
            <a:off x="15062667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40" name="Google Shape;340;p14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41" name="Google Shape;341;p14"/>
          <p:cNvGrpSpPr/>
          <p:nvPr/>
        </p:nvGrpSpPr>
        <p:grpSpPr>
          <a:xfrm>
            <a:off x="1997285" y="2742086"/>
            <a:ext cx="7329228" cy="5850974"/>
            <a:chOff x="0" y="-76200"/>
            <a:chExt cx="9772304" cy="7801298"/>
          </a:xfrm>
        </p:grpSpPr>
        <p:grpSp>
          <p:nvGrpSpPr>
            <p:cNvPr id="342" name="Google Shape;342;p14"/>
            <p:cNvGrpSpPr/>
            <p:nvPr/>
          </p:nvGrpSpPr>
          <p:grpSpPr>
            <a:xfrm>
              <a:off x="337791" y="412207"/>
              <a:ext cx="9096721" cy="2347506"/>
              <a:chOff x="0" y="-66675"/>
              <a:chExt cx="1796883" cy="463705"/>
            </a:xfrm>
          </p:grpSpPr>
          <p:sp>
            <p:nvSpPr>
              <p:cNvPr id="343" name="Google Shape;343;p14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4" name="Google Shape;344;p14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⌚Option 1: Timesheet Reminder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 need to remind staff to submit timesheets by Friday at 3 PM.”</a:t>
                </a:r>
                <a:endParaRPr/>
              </a:p>
            </p:txBody>
          </p:sp>
        </p:grpSp>
        <p:grpSp>
          <p:nvGrpSpPr>
            <p:cNvPr id="345" name="Google Shape;345;p14"/>
            <p:cNvGrpSpPr/>
            <p:nvPr/>
          </p:nvGrpSpPr>
          <p:grpSpPr>
            <a:xfrm>
              <a:off x="337791" y="2894899"/>
              <a:ext cx="9096721" cy="2347506"/>
              <a:chOff x="0" y="-66675"/>
              <a:chExt cx="1796883" cy="463705"/>
            </a:xfrm>
          </p:grpSpPr>
          <p:sp>
            <p:nvSpPr>
              <p:cNvPr id="346" name="Google Shape;346;p14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7" name="Google Shape;347;p14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📅 Option 2: Meeting Reminder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“You’re sending a reminder about tomorrow’s 10 AM department meeting.”</a:t>
                </a:r>
                <a:endParaRPr/>
              </a:p>
            </p:txBody>
          </p:sp>
        </p:grpSp>
        <p:grpSp>
          <p:nvGrpSpPr>
            <p:cNvPr id="348" name="Google Shape;348;p14"/>
            <p:cNvGrpSpPr/>
            <p:nvPr/>
          </p:nvGrpSpPr>
          <p:grpSpPr>
            <a:xfrm>
              <a:off x="337791" y="5377592"/>
              <a:ext cx="9096721" cy="2347506"/>
              <a:chOff x="0" y="-66675"/>
              <a:chExt cx="1796883" cy="463705"/>
            </a:xfrm>
          </p:grpSpPr>
          <p:sp>
            <p:nvSpPr>
              <p:cNvPr id="349" name="Google Shape;349;p14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0" name="Google Shape;350;p14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🎉 Option 3: Event Invitation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“You’re inviting colleagues to an upcoming professional development event.”</a:t>
                </a:r>
                <a:endParaRPr/>
              </a:p>
            </p:txBody>
          </p:sp>
        </p:grpSp>
        <p:sp>
          <p:nvSpPr>
            <p:cNvPr id="351" name="Google Shape;351;p14"/>
            <p:cNvSpPr txBox="1"/>
            <p:nvPr/>
          </p:nvSpPr>
          <p:spPr>
            <a:xfrm>
              <a:off x="0" y="-76200"/>
              <a:ext cx="9772304" cy="5768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💡Choose </a:t>
              </a:r>
              <a:r>
                <a:rPr b="1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one </a:t>
              </a: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scenario (or create your own) </a:t>
              </a:r>
              <a:endParaRPr/>
            </a:p>
          </p:txBody>
        </p:sp>
      </p:grpSp>
      <p:sp>
        <p:nvSpPr>
          <p:cNvPr id="352" name="Google Shape;352;p14"/>
          <p:cNvSpPr/>
          <p:nvPr/>
        </p:nvSpPr>
        <p:spPr>
          <a:xfrm rot="8656296">
            <a:off x="-581909" y="1664455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53" name="Google Shape;353;p14"/>
          <p:cNvSpPr/>
          <p:nvPr/>
        </p:nvSpPr>
        <p:spPr>
          <a:xfrm rot="-2700000">
            <a:off x="15525845" y="2011863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54" name="Google Shape;354;p14"/>
          <p:cNvGrpSpPr/>
          <p:nvPr/>
        </p:nvGrpSpPr>
        <p:grpSpPr>
          <a:xfrm>
            <a:off x="9164275" y="3107563"/>
            <a:ext cx="6898489" cy="2770005"/>
            <a:chOff x="0" y="0"/>
            <a:chExt cx="9197986" cy="3693339"/>
          </a:xfrm>
        </p:grpSpPr>
        <p:sp>
          <p:nvSpPr>
            <p:cNvPr id="355" name="Google Shape;355;p14"/>
            <p:cNvSpPr/>
            <p:nvPr/>
          </p:nvSpPr>
          <p:spPr>
            <a:xfrm>
              <a:off x="107577" y="0"/>
              <a:ext cx="1306939" cy="3038168"/>
            </a:xfrm>
            <a:custGeom>
              <a:rect b="b" l="l" r="r" t="t"/>
              <a:pathLst>
                <a:path extrusionOk="0" h="3038168" w="1306939">
                  <a:moveTo>
                    <a:pt x="0" y="0"/>
                  </a:moveTo>
                  <a:lnTo>
                    <a:pt x="1306939" y="0"/>
                  </a:lnTo>
                  <a:lnTo>
                    <a:pt x="1306939" y="3038168"/>
                  </a:lnTo>
                  <a:lnTo>
                    <a:pt x="0" y="30381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81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56" name="Google Shape;356;p14"/>
            <p:cNvSpPr txBox="1"/>
            <p:nvPr/>
          </p:nvSpPr>
          <p:spPr>
            <a:xfrm>
              <a:off x="732957" y="1151071"/>
              <a:ext cx="7732072" cy="5768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Use the formula from Slide 5:</a:t>
              </a:r>
              <a:endParaRPr/>
            </a:p>
          </p:txBody>
        </p:sp>
        <p:sp>
          <p:nvSpPr>
            <p:cNvPr id="357" name="Google Shape;357;p14"/>
            <p:cNvSpPr txBox="1"/>
            <p:nvPr/>
          </p:nvSpPr>
          <p:spPr>
            <a:xfrm>
              <a:off x="0" y="2114159"/>
              <a:ext cx="9197986" cy="1579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22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22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</p:grpSp>
      <p:sp>
        <p:nvSpPr>
          <p:cNvPr id="358" name="Google Shape;358;p14"/>
          <p:cNvSpPr txBox="1"/>
          <p:nvPr/>
        </p:nvSpPr>
        <p:spPr>
          <a:xfrm>
            <a:off x="5605487" y="607175"/>
            <a:ext cx="12141321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Practice 1: Drafting a Polished Email</a:t>
            </a:r>
            <a:endParaRPr/>
          </a:p>
        </p:txBody>
      </p:sp>
      <p:sp>
        <p:nvSpPr>
          <p:cNvPr id="359" name="Google Shape;359;p14"/>
          <p:cNvSpPr txBox="1"/>
          <p:nvPr/>
        </p:nvSpPr>
        <p:spPr>
          <a:xfrm>
            <a:off x="5661899" y="1489943"/>
            <a:ext cx="12028498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Practice turning a basic request into a polished, professional AI-drafted email.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5"/>
          <p:cNvSpPr/>
          <p:nvPr/>
        </p:nvSpPr>
        <p:spPr>
          <a:xfrm rot="-1311749">
            <a:off x="16056694" y="4979676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5" name="Google Shape;365;p15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6" name="Google Shape;366;p15"/>
          <p:cNvSpPr/>
          <p:nvPr/>
        </p:nvSpPr>
        <p:spPr>
          <a:xfrm rot="10387746">
            <a:off x="15062667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67" name="Google Shape;367;p15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68" name="Google Shape;368;p15"/>
          <p:cNvGrpSpPr/>
          <p:nvPr/>
        </p:nvGrpSpPr>
        <p:grpSpPr>
          <a:xfrm>
            <a:off x="1997285" y="2742086"/>
            <a:ext cx="7329228" cy="5850974"/>
            <a:chOff x="0" y="-76200"/>
            <a:chExt cx="9772304" cy="7801298"/>
          </a:xfrm>
        </p:grpSpPr>
        <p:grpSp>
          <p:nvGrpSpPr>
            <p:cNvPr id="369" name="Google Shape;369;p15"/>
            <p:cNvGrpSpPr/>
            <p:nvPr/>
          </p:nvGrpSpPr>
          <p:grpSpPr>
            <a:xfrm>
              <a:off x="337791" y="412207"/>
              <a:ext cx="9096721" cy="2347506"/>
              <a:chOff x="0" y="-66675"/>
              <a:chExt cx="1796883" cy="463705"/>
            </a:xfrm>
          </p:grpSpPr>
          <p:sp>
            <p:nvSpPr>
              <p:cNvPr id="370" name="Google Shape;370;p15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15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⌚Option 1: Timesheet Reminder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 need to remind staff to submit timesheets by Friday at 3 PM.”</a:t>
                </a:r>
                <a:endParaRPr/>
              </a:p>
            </p:txBody>
          </p:sp>
        </p:grpSp>
        <p:grpSp>
          <p:nvGrpSpPr>
            <p:cNvPr id="372" name="Google Shape;372;p15"/>
            <p:cNvGrpSpPr/>
            <p:nvPr/>
          </p:nvGrpSpPr>
          <p:grpSpPr>
            <a:xfrm>
              <a:off x="337791" y="2894899"/>
              <a:ext cx="9096721" cy="2347506"/>
              <a:chOff x="0" y="-66675"/>
              <a:chExt cx="1796883" cy="463705"/>
            </a:xfrm>
          </p:grpSpPr>
          <p:sp>
            <p:nvSpPr>
              <p:cNvPr id="373" name="Google Shape;373;p15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4" name="Google Shape;374;p15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📅 Option 2: Meeting Reminder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“You’re sending a reminder about tomorrow’s 10 AM department meeting.”</a:t>
                </a:r>
                <a:endParaRPr/>
              </a:p>
            </p:txBody>
          </p:sp>
        </p:grpSp>
        <p:grpSp>
          <p:nvGrpSpPr>
            <p:cNvPr id="375" name="Google Shape;375;p15"/>
            <p:cNvGrpSpPr/>
            <p:nvPr/>
          </p:nvGrpSpPr>
          <p:grpSpPr>
            <a:xfrm>
              <a:off x="337791" y="5377592"/>
              <a:ext cx="9096721" cy="2347506"/>
              <a:chOff x="0" y="-66675"/>
              <a:chExt cx="1796883" cy="463705"/>
            </a:xfrm>
          </p:grpSpPr>
          <p:sp>
            <p:nvSpPr>
              <p:cNvPr id="376" name="Google Shape;376;p15"/>
              <p:cNvSpPr/>
              <p:nvPr/>
            </p:nvSpPr>
            <p:spPr>
              <a:xfrm>
                <a:off x="0" y="0"/>
                <a:ext cx="1796883" cy="397030"/>
              </a:xfrm>
              <a:custGeom>
                <a:rect b="b" l="l" r="r" t="t"/>
                <a:pathLst>
                  <a:path extrusionOk="0" h="397030" w="1796883">
                    <a:moveTo>
                      <a:pt x="57873" y="0"/>
                    </a:moveTo>
                    <a:lnTo>
                      <a:pt x="1739011" y="0"/>
                    </a:lnTo>
                    <a:cubicBezTo>
                      <a:pt x="1754360" y="0"/>
                      <a:pt x="1769080" y="6097"/>
                      <a:pt x="1779933" y="16950"/>
                    </a:cubicBezTo>
                    <a:cubicBezTo>
                      <a:pt x="1790786" y="27804"/>
                      <a:pt x="1796883" y="42524"/>
                      <a:pt x="1796883" y="57873"/>
                    </a:cubicBezTo>
                    <a:lnTo>
                      <a:pt x="1796883" y="339157"/>
                    </a:lnTo>
                    <a:cubicBezTo>
                      <a:pt x="1796883" y="354506"/>
                      <a:pt x="1790786" y="369226"/>
                      <a:pt x="1779933" y="380079"/>
                    </a:cubicBezTo>
                    <a:cubicBezTo>
                      <a:pt x="1769080" y="390933"/>
                      <a:pt x="1754360" y="397030"/>
                      <a:pt x="1739011" y="397030"/>
                    </a:cubicBezTo>
                    <a:lnTo>
                      <a:pt x="57873" y="397030"/>
                    </a:lnTo>
                    <a:cubicBezTo>
                      <a:pt x="42524" y="397030"/>
                      <a:pt x="27804" y="390933"/>
                      <a:pt x="16950" y="380079"/>
                    </a:cubicBezTo>
                    <a:cubicBezTo>
                      <a:pt x="6097" y="369226"/>
                      <a:pt x="0" y="354506"/>
                      <a:pt x="0" y="339157"/>
                    </a:cubicBezTo>
                    <a:lnTo>
                      <a:pt x="0" y="57873"/>
                    </a:lnTo>
                    <a:cubicBezTo>
                      <a:pt x="0" y="42524"/>
                      <a:pt x="6097" y="27804"/>
                      <a:pt x="16950" y="16950"/>
                    </a:cubicBezTo>
                    <a:cubicBezTo>
                      <a:pt x="27804" y="6097"/>
                      <a:pt x="42524" y="0"/>
                      <a:pt x="57873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7" name="Google Shape;377;p15"/>
              <p:cNvSpPr txBox="1"/>
              <p:nvPr/>
            </p:nvSpPr>
            <p:spPr>
              <a:xfrm>
                <a:off x="0" y="-66675"/>
                <a:ext cx="1796883" cy="46370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🎉 Option 3: Event Invitation</a:t>
                </a:r>
                <a:endParaRPr/>
              </a:p>
              <a:p>
                <a:pPr indent="0" lvl="0" marL="0" marR="0" rtl="0" algn="ctr">
                  <a:lnSpc>
                    <a:spcPct val="140008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2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“You’re inviting colleagues to an upcoming professional development event.”</a:t>
                </a:r>
                <a:endParaRPr/>
              </a:p>
            </p:txBody>
          </p:sp>
        </p:grpSp>
        <p:sp>
          <p:nvSpPr>
            <p:cNvPr id="378" name="Google Shape;378;p15"/>
            <p:cNvSpPr txBox="1"/>
            <p:nvPr/>
          </p:nvSpPr>
          <p:spPr>
            <a:xfrm>
              <a:off x="0" y="-76200"/>
              <a:ext cx="9772304" cy="5768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💡Choose </a:t>
              </a:r>
              <a:r>
                <a:rPr b="1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one </a:t>
              </a: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scenario (or create your own) </a:t>
              </a:r>
              <a:endParaRPr/>
            </a:p>
          </p:txBody>
        </p:sp>
      </p:grpSp>
      <p:sp>
        <p:nvSpPr>
          <p:cNvPr id="379" name="Google Shape;379;p15"/>
          <p:cNvSpPr/>
          <p:nvPr/>
        </p:nvSpPr>
        <p:spPr>
          <a:xfrm rot="8656296">
            <a:off x="-581909" y="1664455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80" name="Google Shape;380;p15"/>
          <p:cNvSpPr/>
          <p:nvPr/>
        </p:nvSpPr>
        <p:spPr>
          <a:xfrm rot="-2700000">
            <a:off x="15525845" y="2011863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381" name="Google Shape;381;p15"/>
          <p:cNvGrpSpPr/>
          <p:nvPr/>
        </p:nvGrpSpPr>
        <p:grpSpPr>
          <a:xfrm>
            <a:off x="9164275" y="3107563"/>
            <a:ext cx="6898489" cy="2770005"/>
            <a:chOff x="0" y="0"/>
            <a:chExt cx="9197986" cy="3693339"/>
          </a:xfrm>
        </p:grpSpPr>
        <p:sp>
          <p:nvSpPr>
            <p:cNvPr id="382" name="Google Shape;382;p15"/>
            <p:cNvSpPr/>
            <p:nvPr/>
          </p:nvSpPr>
          <p:spPr>
            <a:xfrm>
              <a:off x="107577" y="0"/>
              <a:ext cx="1306939" cy="3038168"/>
            </a:xfrm>
            <a:custGeom>
              <a:rect b="b" l="l" r="r" t="t"/>
              <a:pathLst>
                <a:path extrusionOk="0" h="3038168" w="1306939">
                  <a:moveTo>
                    <a:pt x="0" y="0"/>
                  </a:moveTo>
                  <a:lnTo>
                    <a:pt x="1306939" y="0"/>
                  </a:lnTo>
                  <a:lnTo>
                    <a:pt x="1306939" y="3038168"/>
                  </a:lnTo>
                  <a:lnTo>
                    <a:pt x="0" y="30381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81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383" name="Google Shape;383;p15"/>
            <p:cNvSpPr txBox="1"/>
            <p:nvPr/>
          </p:nvSpPr>
          <p:spPr>
            <a:xfrm>
              <a:off x="732957" y="1151071"/>
              <a:ext cx="7732072" cy="5768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68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Use the formula from Slide 5:</a:t>
              </a:r>
              <a:endParaRPr/>
            </a:p>
          </p:txBody>
        </p:sp>
        <p:sp>
          <p:nvSpPr>
            <p:cNvPr id="384" name="Google Shape;384;p15"/>
            <p:cNvSpPr txBox="1"/>
            <p:nvPr/>
          </p:nvSpPr>
          <p:spPr>
            <a:xfrm>
              <a:off x="0" y="2114159"/>
              <a:ext cx="9197986" cy="15791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22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ROLE + TASK + CONTEXT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22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+ CONSTRAINTS + OUTPUT FORMAT</a:t>
              </a:r>
              <a:endParaRPr/>
            </a:p>
          </p:txBody>
        </p:sp>
      </p:grpSp>
      <p:sp>
        <p:nvSpPr>
          <p:cNvPr id="385" name="Google Shape;385;p15"/>
          <p:cNvSpPr txBox="1"/>
          <p:nvPr/>
        </p:nvSpPr>
        <p:spPr>
          <a:xfrm>
            <a:off x="5605487" y="607175"/>
            <a:ext cx="12141321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Practice 1: Drafting a Polished Email</a:t>
            </a:r>
            <a:endParaRPr/>
          </a:p>
        </p:txBody>
      </p:sp>
      <p:sp>
        <p:nvSpPr>
          <p:cNvPr id="386" name="Google Shape;386;p15"/>
          <p:cNvSpPr txBox="1"/>
          <p:nvPr/>
        </p:nvSpPr>
        <p:spPr>
          <a:xfrm>
            <a:off x="5661899" y="1489943"/>
            <a:ext cx="12028498" cy="4517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Practice turning a basic request into a polished, professional AI-drafted email.</a:t>
            </a:r>
            <a:endParaRPr/>
          </a:p>
        </p:txBody>
      </p:sp>
      <p:grpSp>
        <p:nvGrpSpPr>
          <p:cNvPr id="387" name="Google Shape;387;p15"/>
          <p:cNvGrpSpPr/>
          <p:nvPr/>
        </p:nvGrpSpPr>
        <p:grpSpPr>
          <a:xfrm>
            <a:off x="8657070" y="6332546"/>
            <a:ext cx="7405694" cy="2857378"/>
            <a:chOff x="0" y="0"/>
            <a:chExt cx="9874258" cy="3809837"/>
          </a:xfrm>
        </p:grpSpPr>
        <p:sp>
          <p:nvSpPr>
            <p:cNvPr id="388" name="Google Shape;388;p15"/>
            <p:cNvSpPr/>
            <p:nvPr/>
          </p:nvSpPr>
          <p:spPr>
            <a:xfrm rot="-517367">
              <a:off x="145360" y="129430"/>
              <a:ext cx="1883445" cy="2081053"/>
            </a:xfrm>
            <a:custGeom>
              <a:rect b="b" l="l" r="r" t="t"/>
              <a:pathLst>
                <a:path extrusionOk="0" h="2081053" w="1883445">
                  <a:moveTo>
                    <a:pt x="0" y="0"/>
                  </a:moveTo>
                  <a:lnTo>
                    <a:pt x="1883446" y="0"/>
                  </a:lnTo>
                  <a:lnTo>
                    <a:pt x="1883446" y="2081053"/>
                  </a:lnTo>
                  <a:lnTo>
                    <a:pt x="0" y="208105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78000"/>
              </a:blip>
              <a:stretch>
                <a:fillRect b="-3514" l="0" r="0" t="-3514"/>
              </a:stretch>
            </a:blipFill>
            <a:ln>
              <a:noFill/>
            </a:ln>
          </p:spPr>
        </p:sp>
        <p:sp>
          <p:nvSpPr>
            <p:cNvPr id="389" name="Google Shape;389;p15"/>
            <p:cNvSpPr txBox="1"/>
            <p:nvPr/>
          </p:nvSpPr>
          <p:spPr>
            <a:xfrm>
              <a:off x="1305514" y="702993"/>
              <a:ext cx="8568744" cy="31068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37489" lvl="1" marL="474978" marR="0" rtl="0" algn="l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9"/>
                <a:buFont typeface="Poppins"/>
                <a:buAutoNum type="arabicPeriod"/>
              </a:pPr>
              <a:r>
                <a:rPr b="0" i="0" lang="en-US" sz="21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What worked well in your email draft?</a:t>
              </a:r>
              <a:endParaRPr/>
            </a:p>
            <a:p>
              <a:pPr indent="-237489" lvl="1" marL="474978" marR="0" rtl="0" algn="l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9"/>
                <a:buFont typeface="Poppins"/>
                <a:buAutoNum type="arabicPeriod"/>
              </a:pPr>
              <a:r>
                <a:rPr b="0" i="0" lang="en-US" sz="21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What felt “off” or too generic?</a:t>
              </a:r>
              <a:endParaRPr/>
            </a:p>
            <a:p>
              <a:pPr indent="-237489" lvl="1" marL="474978" marR="0" rtl="0" algn="l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9"/>
                <a:buFont typeface="Poppins"/>
                <a:buAutoNum type="arabicPeriod"/>
              </a:pPr>
              <a:r>
                <a:rPr b="0" i="0" lang="en-US" sz="21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Which part of your prompt made the biggest difference?</a:t>
              </a:r>
              <a:endParaRPr/>
            </a:p>
            <a:p>
              <a:pPr indent="-237489" lvl="1" marL="474978" marR="0" rtl="0" algn="l">
                <a:lnSpc>
                  <a:spcPct val="14001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99"/>
                <a:buFont typeface="Poppins"/>
                <a:buAutoNum type="arabicPeriod"/>
              </a:pPr>
              <a:r>
                <a:rPr b="0" i="0" lang="en-US" sz="21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How could you iterate to make it sound more human, or more you?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6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5" name="Google Shape;395;p16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6" name="Google Shape;396;p16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7" name="Google Shape;397;p16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8" name="Google Shape;398;p16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99" name="Google Shape;399;p16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00" name="Google Shape;400;p16"/>
          <p:cNvGrpSpPr/>
          <p:nvPr/>
        </p:nvGrpSpPr>
        <p:grpSpPr>
          <a:xfrm>
            <a:off x="4528616" y="1645825"/>
            <a:ext cx="5003486" cy="3406833"/>
            <a:chOff x="0" y="0"/>
            <a:chExt cx="6671314" cy="4542444"/>
          </a:xfrm>
        </p:grpSpPr>
        <p:sp>
          <p:nvSpPr>
            <p:cNvPr id="401" name="Google Shape;401;p16"/>
            <p:cNvSpPr/>
            <p:nvPr/>
          </p:nvSpPr>
          <p:spPr>
            <a:xfrm>
              <a:off x="0" y="306160"/>
              <a:ext cx="6671314" cy="4236284"/>
            </a:xfrm>
            <a:custGeom>
              <a:rect b="b" l="l" r="r" t="t"/>
              <a:pathLst>
                <a:path extrusionOk="0" h="4236284" w="6671314">
                  <a:moveTo>
                    <a:pt x="0" y="0"/>
                  </a:moveTo>
                  <a:lnTo>
                    <a:pt x="6671314" y="0"/>
                  </a:lnTo>
                  <a:lnTo>
                    <a:pt x="6671314" y="4236284"/>
                  </a:lnTo>
                  <a:lnTo>
                    <a:pt x="0" y="42362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02" name="Google Shape;402;p16"/>
            <p:cNvSpPr txBox="1"/>
            <p:nvPr/>
          </p:nvSpPr>
          <p:spPr>
            <a:xfrm>
              <a:off x="1423814" y="698670"/>
              <a:ext cx="3823686" cy="50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💡Initial</a:t>
              </a:r>
              <a:endParaRPr/>
            </a:p>
          </p:txBody>
        </p:sp>
        <p:sp>
          <p:nvSpPr>
            <p:cNvPr id="403" name="Google Shape;403;p16"/>
            <p:cNvSpPr txBox="1"/>
            <p:nvPr/>
          </p:nvSpPr>
          <p:spPr>
            <a:xfrm>
              <a:off x="1004929" y="1435322"/>
              <a:ext cx="4661456" cy="2113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“Act as a bookkeeper and summarize this month’s expenses for a small yoga studio.”</a:t>
              </a:r>
              <a:endParaRPr/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303179" y="0"/>
              <a:ext cx="1516703" cy="1410533"/>
            </a:xfrm>
            <a:custGeom>
              <a:rect b="b" l="l" r="r" t="t"/>
              <a:pathLst>
                <a:path extrusionOk="0" h="1410533" w="1516703">
                  <a:moveTo>
                    <a:pt x="0" y="0"/>
                  </a:moveTo>
                  <a:lnTo>
                    <a:pt x="1516702" y="0"/>
                  </a:lnTo>
                  <a:lnTo>
                    <a:pt x="1516702" y="1410533"/>
                  </a:lnTo>
                  <a:lnTo>
                    <a:pt x="0" y="14105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05" name="Google Shape;405;p16"/>
          <p:cNvSpPr txBox="1"/>
          <p:nvPr/>
        </p:nvSpPr>
        <p:spPr>
          <a:xfrm>
            <a:off x="6837861" y="547048"/>
            <a:ext cx="10105773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Prompt Chaining &amp; Iteration</a:t>
            </a:r>
            <a:endParaRPr/>
          </a:p>
        </p:txBody>
      </p:sp>
      <p:sp>
        <p:nvSpPr>
          <p:cNvPr id="406" name="Google Shape;406;p16"/>
          <p:cNvSpPr txBox="1"/>
          <p:nvPr/>
        </p:nvSpPr>
        <p:spPr>
          <a:xfrm>
            <a:off x="8862988" y="1377961"/>
            <a:ext cx="6055519" cy="4581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🪜 Initial → Refine → Format → Polish</a:t>
            </a:r>
            <a:endParaRPr/>
          </a:p>
        </p:txBody>
      </p:sp>
      <p:sp>
        <p:nvSpPr>
          <p:cNvPr id="407" name="Google Shape;407;p16"/>
          <p:cNvSpPr txBox="1"/>
          <p:nvPr/>
        </p:nvSpPr>
        <p:spPr>
          <a:xfrm>
            <a:off x="5816824" y="9001336"/>
            <a:ext cx="4612279" cy="773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🔁 Iteration = Evolution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 prompt makes it smarter.</a:t>
            </a:r>
            <a:endParaRPr/>
          </a:p>
        </p:txBody>
      </p:sp>
      <p:grpSp>
        <p:nvGrpSpPr>
          <p:cNvPr id="408" name="Google Shape;408;p16"/>
          <p:cNvGrpSpPr/>
          <p:nvPr/>
        </p:nvGrpSpPr>
        <p:grpSpPr>
          <a:xfrm>
            <a:off x="350649" y="6430746"/>
            <a:ext cx="2471133" cy="3344194"/>
            <a:chOff x="0" y="-66675"/>
            <a:chExt cx="650833" cy="880775"/>
          </a:xfrm>
        </p:grpSpPr>
        <p:sp>
          <p:nvSpPr>
            <p:cNvPr id="409" name="Google Shape;409;p16"/>
            <p:cNvSpPr/>
            <p:nvPr/>
          </p:nvSpPr>
          <p:spPr>
            <a:xfrm>
              <a:off x="0" y="0"/>
              <a:ext cx="650833" cy="814100"/>
            </a:xfrm>
            <a:custGeom>
              <a:rect b="b" l="l" r="r" t="t"/>
              <a:pathLst>
                <a:path extrusionOk="0" h="814100" w="650833">
                  <a:moveTo>
                    <a:pt x="159780" y="0"/>
                  </a:moveTo>
                  <a:lnTo>
                    <a:pt x="491053" y="0"/>
                  </a:lnTo>
                  <a:cubicBezTo>
                    <a:pt x="579297" y="0"/>
                    <a:pt x="650833" y="71536"/>
                    <a:pt x="650833" y="159780"/>
                  </a:cubicBezTo>
                  <a:lnTo>
                    <a:pt x="650833" y="654320"/>
                  </a:lnTo>
                  <a:cubicBezTo>
                    <a:pt x="650833" y="696696"/>
                    <a:pt x="633999" y="737337"/>
                    <a:pt x="604035" y="767302"/>
                  </a:cubicBezTo>
                  <a:cubicBezTo>
                    <a:pt x="574070" y="797266"/>
                    <a:pt x="533429" y="814100"/>
                    <a:pt x="491053" y="814100"/>
                  </a:cubicBezTo>
                  <a:lnTo>
                    <a:pt x="159780" y="814100"/>
                  </a:lnTo>
                  <a:cubicBezTo>
                    <a:pt x="71536" y="814100"/>
                    <a:pt x="0" y="742564"/>
                    <a:pt x="0" y="654320"/>
                  </a:cubicBezTo>
                  <a:lnTo>
                    <a:pt x="0" y="159780"/>
                  </a:lnTo>
                  <a:cubicBezTo>
                    <a:pt x="0" y="71536"/>
                    <a:pt x="71536" y="0"/>
                    <a:pt x="159780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16"/>
            <p:cNvSpPr txBox="1"/>
            <p:nvPr/>
          </p:nvSpPr>
          <p:spPr>
            <a:xfrm>
              <a:off x="0" y="-66675"/>
              <a:ext cx="650833" cy="880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Why Iterate?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Teaches AI your expectations.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Treat outputs like drafts — revise &amp; redirect.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1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Collaboration mindset:</a:t>
              </a: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You + AI = co-creators.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7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6" name="Google Shape;416;p17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7" name="Google Shape;417;p17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8" name="Google Shape;418;p17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19" name="Google Shape;419;p17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0" name="Google Shape;420;p17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1" name="Google Shape;421;p17"/>
          <p:cNvSpPr/>
          <p:nvPr/>
        </p:nvSpPr>
        <p:spPr>
          <a:xfrm>
            <a:off x="4528616" y="1875445"/>
            <a:ext cx="5003486" cy="3177213"/>
          </a:xfrm>
          <a:custGeom>
            <a:rect b="b" l="l" r="r" t="t"/>
            <a:pathLst>
              <a:path extrusionOk="0" h="3177213" w="5003486">
                <a:moveTo>
                  <a:pt x="0" y="0"/>
                </a:moveTo>
                <a:lnTo>
                  <a:pt x="5003486" y="0"/>
                </a:lnTo>
                <a:lnTo>
                  <a:pt x="5003486" y="3177213"/>
                </a:lnTo>
                <a:lnTo>
                  <a:pt x="0" y="3177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2" name="Google Shape;422;p17"/>
          <p:cNvSpPr txBox="1"/>
          <p:nvPr/>
        </p:nvSpPr>
        <p:spPr>
          <a:xfrm>
            <a:off x="5596477" y="2184115"/>
            <a:ext cx="2867765" cy="36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💡Initial</a:t>
            </a:r>
            <a:endParaRPr/>
          </a:p>
        </p:txBody>
      </p:sp>
      <p:sp>
        <p:nvSpPr>
          <p:cNvPr id="423" name="Google Shape;423;p17"/>
          <p:cNvSpPr txBox="1"/>
          <p:nvPr/>
        </p:nvSpPr>
        <p:spPr>
          <a:xfrm>
            <a:off x="5282313" y="2708028"/>
            <a:ext cx="3496092" cy="1599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“Act as a bookkeeper and summarize this month’s expenses for a small yoga studio.”</a:t>
            </a:r>
            <a:endParaRPr/>
          </a:p>
        </p:txBody>
      </p:sp>
      <p:sp>
        <p:nvSpPr>
          <p:cNvPr id="424" name="Google Shape;424;p17"/>
          <p:cNvSpPr/>
          <p:nvPr/>
        </p:nvSpPr>
        <p:spPr>
          <a:xfrm flipH="1">
            <a:off x="10302745" y="2418309"/>
            <a:ext cx="5003486" cy="3177213"/>
          </a:xfrm>
          <a:custGeom>
            <a:rect b="b" l="l" r="r" t="t"/>
            <a:pathLst>
              <a:path extrusionOk="0" h="3177213" w="5003486">
                <a:moveTo>
                  <a:pt x="5003485" y="0"/>
                </a:moveTo>
                <a:lnTo>
                  <a:pt x="0" y="0"/>
                </a:lnTo>
                <a:lnTo>
                  <a:pt x="0" y="3177213"/>
                </a:lnTo>
                <a:lnTo>
                  <a:pt x="5003485" y="3177213"/>
                </a:lnTo>
                <a:lnTo>
                  <a:pt x="5003485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5" name="Google Shape;425;p17"/>
          <p:cNvSpPr txBox="1"/>
          <p:nvPr/>
        </p:nvSpPr>
        <p:spPr>
          <a:xfrm>
            <a:off x="11370605" y="2726979"/>
            <a:ext cx="2867765" cy="36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🛠️</a:t>
            </a:r>
            <a:r>
              <a:rPr b="1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 Refine</a:t>
            </a:r>
            <a:endParaRPr/>
          </a:p>
        </p:txBody>
      </p:sp>
      <p:sp>
        <p:nvSpPr>
          <p:cNvPr id="426" name="Google Shape;426;p17"/>
          <p:cNvSpPr txBox="1"/>
          <p:nvPr/>
        </p:nvSpPr>
        <p:spPr>
          <a:xfrm>
            <a:off x="11056442" y="3250893"/>
            <a:ext cx="3496092" cy="1599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“Now categorize expenses into supplies, marketing, and utilities with totals for each.”</a:t>
            </a:r>
            <a:endParaRPr/>
          </a:p>
        </p:txBody>
      </p:sp>
      <p:sp>
        <p:nvSpPr>
          <p:cNvPr id="427" name="Google Shape;427;p17"/>
          <p:cNvSpPr/>
          <p:nvPr/>
        </p:nvSpPr>
        <p:spPr>
          <a:xfrm>
            <a:off x="4756000" y="1645825"/>
            <a:ext cx="1137527" cy="1057900"/>
          </a:xfrm>
          <a:custGeom>
            <a:rect b="b" l="l" r="r" t="t"/>
            <a:pathLst>
              <a:path extrusionOk="0" h="1057900" w="1137527">
                <a:moveTo>
                  <a:pt x="0" y="0"/>
                </a:moveTo>
                <a:lnTo>
                  <a:pt x="1137527" y="0"/>
                </a:lnTo>
                <a:lnTo>
                  <a:pt x="1137527" y="1057900"/>
                </a:lnTo>
                <a:lnTo>
                  <a:pt x="0" y="1057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8" name="Google Shape;428;p17"/>
          <p:cNvSpPr/>
          <p:nvPr/>
        </p:nvSpPr>
        <p:spPr>
          <a:xfrm>
            <a:off x="10530409" y="2156279"/>
            <a:ext cx="1176776" cy="1094892"/>
          </a:xfrm>
          <a:custGeom>
            <a:rect b="b" l="l" r="r" t="t"/>
            <a:pathLst>
              <a:path extrusionOk="0" h="1094892" w="1176776">
                <a:moveTo>
                  <a:pt x="0" y="0"/>
                </a:moveTo>
                <a:lnTo>
                  <a:pt x="1176776" y="0"/>
                </a:lnTo>
                <a:lnTo>
                  <a:pt x="1176776" y="1094891"/>
                </a:lnTo>
                <a:lnTo>
                  <a:pt x="0" y="109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29" name="Google Shape;429;p17"/>
          <p:cNvSpPr txBox="1"/>
          <p:nvPr/>
        </p:nvSpPr>
        <p:spPr>
          <a:xfrm>
            <a:off x="6837861" y="547048"/>
            <a:ext cx="10105773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Prompt Chaining &amp; Iteration</a:t>
            </a:r>
            <a:endParaRPr/>
          </a:p>
        </p:txBody>
      </p:sp>
      <p:sp>
        <p:nvSpPr>
          <p:cNvPr id="430" name="Google Shape;430;p17"/>
          <p:cNvSpPr txBox="1"/>
          <p:nvPr/>
        </p:nvSpPr>
        <p:spPr>
          <a:xfrm>
            <a:off x="8862988" y="1377961"/>
            <a:ext cx="6055519" cy="4581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🪜 Initial → Refine → Format → Polish</a:t>
            </a:r>
            <a:endParaRPr/>
          </a:p>
        </p:txBody>
      </p:sp>
      <p:sp>
        <p:nvSpPr>
          <p:cNvPr id="431" name="Google Shape;431;p17"/>
          <p:cNvSpPr txBox="1"/>
          <p:nvPr/>
        </p:nvSpPr>
        <p:spPr>
          <a:xfrm>
            <a:off x="5816824" y="9001336"/>
            <a:ext cx="4612279" cy="773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🔁 Iteration = Evolution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 prompt makes it smarter.</a:t>
            </a:r>
            <a:endParaRPr/>
          </a:p>
        </p:txBody>
      </p:sp>
      <p:grpSp>
        <p:nvGrpSpPr>
          <p:cNvPr id="432" name="Google Shape;432;p17"/>
          <p:cNvGrpSpPr/>
          <p:nvPr/>
        </p:nvGrpSpPr>
        <p:grpSpPr>
          <a:xfrm>
            <a:off x="350649" y="6430746"/>
            <a:ext cx="2471133" cy="3344194"/>
            <a:chOff x="0" y="-66675"/>
            <a:chExt cx="650833" cy="880775"/>
          </a:xfrm>
        </p:grpSpPr>
        <p:sp>
          <p:nvSpPr>
            <p:cNvPr id="433" name="Google Shape;433;p17"/>
            <p:cNvSpPr/>
            <p:nvPr/>
          </p:nvSpPr>
          <p:spPr>
            <a:xfrm>
              <a:off x="0" y="0"/>
              <a:ext cx="650833" cy="814100"/>
            </a:xfrm>
            <a:custGeom>
              <a:rect b="b" l="l" r="r" t="t"/>
              <a:pathLst>
                <a:path extrusionOk="0" h="814100" w="650833">
                  <a:moveTo>
                    <a:pt x="159780" y="0"/>
                  </a:moveTo>
                  <a:lnTo>
                    <a:pt x="491053" y="0"/>
                  </a:lnTo>
                  <a:cubicBezTo>
                    <a:pt x="579297" y="0"/>
                    <a:pt x="650833" y="71536"/>
                    <a:pt x="650833" y="159780"/>
                  </a:cubicBezTo>
                  <a:lnTo>
                    <a:pt x="650833" y="654320"/>
                  </a:lnTo>
                  <a:cubicBezTo>
                    <a:pt x="650833" y="696696"/>
                    <a:pt x="633999" y="737337"/>
                    <a:pt x="604035" y="767302"/>
                  </a:cubicBezTo>
                  <a:cubicBezTo>
                    <a:pt x="574070" y="797266"/>
                    <a:pt x="533429" y="814100"/>
                    <a:pt x="491053" y="814100"/>
                  </a:cubicBezTo>
                  <a:lnTo>
                    <a:pt x="159780" y="814100"/>
                  </a:lnTo>
                  <a:cubicBezTo>
                    <a:pt x="71536" y="814100"/>
                    <a:pt x="0" y="742564"/>
                    <a:pt x="0" y="654320"/>
                  </a:cubicBezTo>
                  <a:lnTo>
                    <a:pt x="0" y="159780"/>
                  </a:lnTo>
                  <a:cubicBezTo>
                    <a:pt x="0" y="71536"/>
                    <a:pt x="71536" y="0"/>
                    <a:pt x="159780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17"/>
            <p:cNvSpPr txBox="1"/>
            <p:nvPr/>
          </p:nvSpPr>
          <p:spPr>
            <a:xfrm>
              <a:off x="0" y="-66675"/>
              <a:ext cx="650833" cy="880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Why Iterate?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Teaches AI your expectations.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Treat outputs like drafts — revise &amp; redirect.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1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Collaboration mindset:</a:t>
              </a: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You + AI = co-creators.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18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0" name="Google Shape;440;p18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1" name="Google Shape;441;p18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2" name="Google Shape;442;p18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3" name="Google Shape;443;p18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4" name="Google Shape;444;p18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5" name="Google Shape;445;p18"/>
          <p:cNvSpPr/>
          <p:nvPr/>
        </p:nvSpPr>
        <p:spPr>
          <a:xfrm>
            <a:off x="4528616" y="1875445"/>
            <a:ext cx="5003486" cy="3177213"/>
          </a:xfrm>
          <a:custGeom>
            <a:rect b="b" l="l" r="r" t="t"/>
            <a:pathLst>
              <a:path extrusionOk="0" h="3177213" w="5003486">
                <a:moveTo>
                  <a:pt x="0" y="0"/>
                </a:moveTo>
                <a:lnTo>
                  <a:pt x="5003486" y="0"/>
                </a:lnTo>
                <a:lnTo>
                  <a:pt x="5003486" y="3177213"/>
                </a:lnTo>
                <a:lnTo>
                  <a:pt x="0" y="31772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6" name="Google Shape;446;p18"/>
          <p:cNvSpPr txBox="1"/>
          <p:nvPr/>
        </p:nvSpPr>
        <p:spPr>
          <a:xfrm>
            <a:off x="5596477" y="2184115"/>
            <a:ext cx="2867765" cy="36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💡Initial</a:t>
            </a:r>
            <a:endParaRPr/>
          </a:p>
        </p:txBody>
      </p:sp>
      <p:sp>
        <p:nvSpPr>
          <p:cNvPr id="447" name="Google Shape;447;p18"/>
          <p:cNvSpPr txBox="1"/>
          <p:nvPr/>
        </p:nvSpPr>
        <p:spPr>
          <a:xfrm>
            <a:off x="5282313" y="2708028"/>
            <a:ext cx="3496092" cy="1599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“Act as a bookkeeper and summarize this month’s expenses for a small yoga studio.”</a:t>
            </a:r>
            <a:endParaRPr/>
          </a:p>
        </p:txBody>
      </p:sp>
      <p:sp>
        <p:nvSpPr>
          <p:cNvPr id="448" name="Google Shape;448;p18"/>
          <p:cNvSpPr/>
          <p:nvPr/>
        </p:nvSpPr>
        <p:spPr>
          <a:xfrm flipH="1">
            <a:off x="10302745" y="2418309"/>
            <a:ext cx="5003486" cy="3177213"/>
          </a:xfrm>
          <a:custGeom>
            <a:rect b="b" l="l" r="r" t="t"/>
            <a:pathLst>
              <a:path extrusionOk="0" h="3177213" w="5003486">
                <a:moveTo>
                  <a:pt x="5003485" y="0"/>
                </a:moveTo>
                <a:lnTo>
                  <a:pt x="0" y="0"/>
                </a:lnTo>
                <a:lnTo>
                  <a:pt x="0" y="3177213"/>
                </a:lnTo>
                <a:lnTo>
                  <a:pt x="5003485" y="3177213"/>
                </a:lnTo>
                <a:lnTo>
                  <a:pt x="5003485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9" name="Google Shape;449;p18"/>
          <p:cNvSpPr txBox="1"/>
          <p:nvPr/>
        </p:nvSpPr>
        <p:spPr>
          <a:xfrm>
            <a:off x="11370605" y="2726979"/>
            <a:ext cx="2867765" cy="36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🛠️</a:t>
            </a:r>
            <a:r>
              <a:rPr b="1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 Refine</a:t>
            </a:r>
            <a:endParaRPr/>
          </a:p>
        </p:txBody>
      </p:sp>
      <p:sp>
        <p:nvSpPr>
          <p:cNvPr id="450" name="Google Shape;450;p18"/>
          <p:cNvSpPr txBox="1"/>
          <p:nvPr/>
        </p:nvSpPr>
        <p:spPr>
          <a:xfrm>
            <a:off x="11056442" y="3250893"/>
            <a:ext cx="3496092" cy="1599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“Now categorize expenses into supplies, marketing, and utilities with totals for each.”</a:t>
            </a:r>
            <a:endParaRPr/>
          </a:p>
        </p:txBody>
      </p:sp>
      <p:sp>
        <p:nvSpPr>
          <p:cNvPr id="451" name="Google Shape;451;p18"/>
          <p:cNvSpPr/>
          <p:nvPr/>
        </p:nvSpPr>
        <p:spPr>
          <a:xfrm flipH="1">
            <a:off x="2981770" y="5595522"/>
            <a:ext cx="5003486" cy="3177213"/>
          </a:xfrm>
          <a:custGeom>
            <a:rect b="b" l="l" r="r" t="t"/>
            <a:pathLst>
              <a:path extrusionOk="0" h="3177213" w="5003486">
                <a:moveTo>
                  <a:pt x="5003485" y="0"/>
                </a:moveTo>
                <a:lnTo>
                  <a:pt x="0" y="0"/>
                </a:lnTo>
                <a:lnTo>
                  <a:pt x="0" y="3177214"/>
                </a:lnTo>
                <a:lnTo>
                  <a:pt x="5003485" y="3177214"/>
                </a:lnTo>
                <a:lnTo>
                  <a:pt x="500348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2" name="Google Shape;452;p18"/>
          <p:cNvSpPr txBox="1"/>
          <p:nvPr/>
        </p:nvSpPr>
        <p:spPr>
          <a:xfrm>
            <a:off x="4049630" y="5904192"/>
            <a:ext cx="2867765" cy="3616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801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📃</a:t>
            </a:r>
            <a:r>
              <a:rPr b="1" i="0" lang="en-US" sz="2804" u="none" cap="none" strike="noStrike">
                <a:solidFill>
                  <a:srgbClr val="1B2001"/>
                </a:solidFill>
                <a:latin typeface="Poppins"/>
                <a:ea typeface="Poppins"/>
                <a:cs typeface="Poppins"/>
                <a:sym typeface="Poppins"/>
              </a:rPr>
              <a:t>Format</a:t>
            </a:r>
            <a:endParaRPr/>
          </a:p>
        </p:txBody>
      </p:sp>
      <p:sp>
        <p:nvSpPr>
          <p:cNvPr id="453" name="Google Shape;453;p18"/>
          <p:cNvSpPr txBox="1"/>
          <p:nvPr/>
        </p:nvSpPr>
        <p:spPr>
          <a:xfrm>
            <a:off x="3735467" y="6428106"/>
            <a:ext cx="3496092" cy="15992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“Format the summary as a table with columns for category, amount, and percent of total.”</a:t>
            </a:r>
            <a:endParaRPr/>
          </a:p>
        </p:txBody>
      </p:sp>
      <p:sp>
        <p:nvSpPr>
          <p:cNvPr id="454" name="Google Shape;454;p18"/>
          <p:cNvSpPr/>
          <p:nvPr/>
        </p:nvSpPr>
        <p:spPr>
          <a:xfrm>
            <a:off x="4756000" y="1645825"/>
            <a:ext cx="1137527" cy="1057900"/>
          </a:xfrm>
          <a:custGeom>
            <a:rect b="b" l="l" r="r" t="t"/>
            <a:pathLst>
              <a:path extrusionOk="0" h="1057900" w="1137527">
                <a:moveTo>
                  <a:pt x="0" y="0"/>
                </a:moveTo>
                <a:lnTo>
                  <a:pt x="1137527" y="0"/>
                </a:lnTo>
                <a:lnTo>
                  <a:pt x="1137527" y="1057900"/>
                </a:lnTo>
                <a:lnTo>
                  <a:pt x="0" y="1057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5" name="Google Shape;455;p18"/>
          <p:cNvSpPr/>
          <p:nvPr/>
        </p:nvSpPr>
        <p:spPr>
          <a:xfrm>
            <a:off x="10530409" y="2156279"/>
            <a:ext cx="1176776" cy="1094892"/>
          </a:xfrm>
          <a:custGeom>
            <a:rect b="b" l="l" r="r" t="t"/>
            <a:pathLst>
              <a:path extrusionOk="0" h="1094892" w="1176776">
                <a:moveTo>
                  <a:pt x="0" y="0"/>
                </a:moveTo>
                <a:lnTo>
                  <a:pt x="1176776" y="0"/>
                </a:lnTo>
                <a:lnTo>
                  <a:pt x="1176776" y="1094891"/>
                </a:lnTo>
                <a:lnTo>
                  <a:pt x="0" y="109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6" name="Google Shape;456;p18"/>
          <p:cNvSpPr/>
          <p:nvPr/>
        </p:nvSpPr>
        <p:spPr>
          <a:xfrm>
            <a:off x="3367562" y="5263277"/>
            <a:ext cx="1161054" cy="1080264"/>
          </a:xfrm>
          <a:custGeom>
            <a:rect b="b" l="l" r="r" t="t"/>
            <a:pathLst>
              <a:path extrusionOk="0" h="1080264" w="1161054">
                <a:moveTo>
                  <a:pt x="0" y="0"/>
                </a:moveTo>
                <a:lnTo>
                  <a:pt x="1161054" y="0"/>
                </a:lnTo>
                <a:lnTo>
                  <a:pt x="1161054" y="1080265"/>
                </a:lnTo>
                <a:lnTo>
                  <a:pt x="0" y="10802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7" name="Google Shape;457;p18"/>
          <p:cNvSpPr txBox="1"/>
          <p:nvPr/>
        </p:nvSpPr>
        <p:spPr>
          <a:xfrm>
            <a:off x="6837861" y="547048"/>
            <a:ext cx="10105773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Prompt Chaining &amp; Iteration</a:t>
            </a:r>
            <a:endParaRPr/>
          </a:p>
        </p:txBody>
      </p:sp>
      <p:sp>
        <p:nvSpPr>
          <p:cNvPr id="458" name="Google Shape;458;p18"/>
          <p:cNvSpPr txBox="1"/>
          <p:nvPr/>
        </p:nvSpPr>
        <p:spPr>
          <a:xfrm>
            <a:off x="8862988" y="1377961"/>
            <a:ext cx="6055519" cy="4581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🪜 Initial → Refine → Format → Polish</a:t>
            </a:r>
            <a:endParaRPr/>
          </a:p>
        </p:txBody>
      </p:sp>
      <p:sp>
        <p:nvSpPr>
          <p:cNvPr id="459" name="Google Shape;459;p18"/>
          <p:cNvSpPr txBox="1"/>
          <p:nvPr/>
        </p:nvSpPr>
        <p:spPr>
          <a:xfrm>
            <a:off x="5816824" y="9001336"/>
            <a:ext cx="4612279" cy="773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🔁 Iteration = Evolution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 prompt makes it smarter.</a:t>
            </a:r>
            <a:endParaRPr/>
          </a:p>
        </p:txBody>
      </p:sp>
      <p:grpSp>
        <p:nvGrpSpPr>
          <p:cNvPr id="460" name="Google Shape;460;p18"/>
          <p:cNvGrpSpPr/>
          <p:nvPr/>
        </p:nvGrpSpPr>
        <p:grpSpPr>
          <a:xfrm>
            <a:off x="350649" y="6430746"/>
            <a:ext cx="2471133" cy="3344194"/>
            <a:chOff x="0" y="-66675"/>
            <a:chExt cx="650833" cy="880775"/>
          </a:xfrm>
        </p:grpSpPr>
        <p:sp>
          <p:nvSpPr>
            <p:cNvPr id="461" name="Google Shape;461;p18"/>
            <p:cNvSpPr/>
            <p:nvPr/>
          </p:nvSpPr>
          <p:spPr>
            <a:xfrm>
              <a:off x="0" y="0"/>
              <a:ext cx="650833" cy="814100"/>
            </a:xfrm>
            <a:custGeom>
              <a:rect b="b" l="l" r="r" t="t"/>
              <a:pathLst>
                <a:path extrusionOk="0" h="814100" w="650833">
                  <a:moveTo>
                    <a:pt x="159780" y="0"/>
                  </a:moveTo>
                  <a:lnTo>
                    <a:pt x="491053" y="0"/>
                  </a:lnTo>
                  <a:cubicBezTo>
                    <a:pt x="579297" y="0"/>
                    <a:pt x="650833" y="71536"/>
                    <a:pt x="650833" y="159780"/>
                  </a:cubicBezTo>
                  <a:lnTo>
                    <a:pt x="650833" y="654320"/>
                  </a:lnTo>
                  <a:cubicBezTo>
                    <a:pt x="650833" y="696696"/>
                    <a:pt x="633999" y="737337"/>
                    <a:pt x="604035" y="767302"/>
                  </a:cubicBezTo>
                  <a:cubicBezTo>
                    <a:pt x="574070" y="797266"/>
                    <a:pt x="533429" y="814100"/>
                    <a:pt x="491053" y="814100"/>
                  </a:cubicBezTo>
                  <a:lnTo>
                    <a:pt x="159780" y="814100"/>
                  </a:lnTo>
                  <a:cubicBezTo>
                    <a:pt x="71536" y="814100"/>
                    <a:pt x="0" y="742564"/>
                    <a:pt x="0" y="654320"/>
                  </a:cubicBezTo>
                  <a:lnTo>
                    <a:pt x="0" y="159780"/>
                  </a:lnTo>
                  <a:cubicBezTo>
                    <a:pt x="0" y="71536"/>
                    <a:pt x="71536" y="0"/>
                    <a:pt x="159780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2" name="Google Shape;462;p18"/>
            <p:cNvSpPr txBox="1"/>
            <p:nvPr/>
          </p:nvSpPr>
          <p:spPr>
            <a:xfrm>
              <a:off x="0" y="-66675"/>
              <a:ext cx="650833" cy="880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Why Iterate?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Teaches AI your expectations.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Treat outputs like drafts — revise &amp; redirect.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1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Collaboration mindset:</a:t>
              </a: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You + AI = co-creators.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9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8" name="Google Shape;468;p19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9" name="Google Shape;469;p19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0" name="Google Shape;470;p19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1" name="Google Shape;471;p19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2" name="Google Shape;472;p19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473" name="Google Shape;473;p19"/>
          <p:cNvGrpSpPr/>
          <p:nvPr/>
        </p:nvGrpSpPr>
        <p:grpSpPr>
          <a:xfrm>
            <a:off x="2981770" y="1645825"/>
            <a:ext cx="12324461" cy="7422186"/>
            <a:chOff x="0" y="0"/>
            <a:chExt cx="16432614" cy="9896248"/>
          </a:xfrm>
        </p:grpSpPr>
        <p:sp>
          <p:nvSpPr>
            <p:cNvPr id="474" name="Google Shape;474;p19"/>
            <p:cNvSpPr/>
            <p:nvPr/>
          </p:nvSpPr>
          <p:spPr>
            <a:xfrm>
              <a:off x="2062462" y="306160"/>
              <a:ext cx="6671314" cy="4236284"/>
            </a:xfrm>
            <a:custGeom>
              <a:rect b="b" l="l" r="r" t="t"/>
              <a:pathLst>
                <a:path extrusionOk="0" h="4236284" w="6671314">
                  <a:moveTo>
                    <a:pt x="0" y="0"/>
                  </a:moveTo>
                  <a:lnTo>
                    <a:pt x="6671314" y="0"/>
                  </a:lnTo>
                  <a:lnTo>
                    <a:pt x="6671314" y="4236284"/>
                  </a:lnTo>
                  <a:lnTo>
                    <a:pt x="0" y="42362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5" name="Google Shape;475;p19"/>
            <p:cNvSpPr txBox="1"/>
            <p:nvPr/>
          </p:nvSpPr>
          <p:spPr>
            <a:xfrm>
              <a:off x="3486276" y="698670"/>
              <a:ext cx="3823686" cy="50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💡Initial</a:t>
              </a:r>
              <a:endParaRPr/>
            </a:p>
          </p:txBody>
        </p:sp>
        <p:sp>
          <p:nvSpPr>
            <p:cNvPr id="476" name="Google Shape;476;p19"/>
            <p:cNvSpPr txBox="1"/>
            <p:nvPr/>
          </p:nvSpPr>
          <p:spPr>
            <a:xfrm>
              <a:off x="3067391" y="1435322"/>
              <a:ext cx="4661456" cy="2113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“Act as a bookkeeper and summarize this month’s expenses for a small yoga studio.”</a:t>
              </a:r>
              <a:endParaRPr/>
            </a:p>
          </p:txBody>
        </p:sp>
        <p:sp>
          <p:nvSpPr>
            <p:cNvPr id="477" name="Google Shape;477;p19"/>
            <p:cNvSpPr/>
            <p:nvPr/>
          </p:nvSpPr>
          <p:spPr>
            <a:xfrm flipH="1">
              <a:off x="9761300" y="1029979"/>
              <a:ext cx="6671314" cy="4236284"/>
            </a:xfrm>
            <a:custGeom>
              <a:rect b="b" l="l" r="r" t="t"/>
              <a:pathLst>
                <a:path extrusionOk="0" h="4236284" w="6671314">
                  <a:moveTo>
                    <a:pt x="6671314" y="0"/>
                  </a:moveTo>
                  <a:lnTo>
                    <a:pt x="0" y="0"/>
                  </a:lnTo>
                  <a:lnTo>
                    <a:pt x="0" y="4236285"/>
                  </a:lnTo>
                  <a:lnTo>
                    <a:pt x="6671314" y="4236285"/>
                  </a:lnTo>
                  <a:lnTo>
                    <a:pt x="6671314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78" name="Google Shape;478;p19"/>
            <p:cNvSpPr txBox="1"/>
            <p:nvPr/>
          </p:nvSpPr>
          <p:spPr>
            <a:xfrm>
              <a:off x="11185114" y="1422489"/>
              <a:ext cx="3823686" cy="50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🛠️</a:t>
              </a:r>
              <a:r>
                <a:rPr b="1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 Refine</a:t>
              </a:r>
              <a:endParaRPr/>
            </a:p>
          </p:txBody>
        </p:sp>
        <p:sp>
          <p:nvSpPr>
            <p:cNvPr id="479" name="Google Shape;479;p19"/>
            <p:cNvSpPr txBox="1"/>
            <p:nvPr/>
          </p:nvSpPr>
          <p:spPr>
            <a:xfrm>
              <a:off x="10766229" y="2159141"/>
              <a:ext cx="4661456" cy="2113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“Now categorize expenses into supplies, marketing, and utilities with totals for each.”</a:t>
              </a:r>
              <a:endParaRPr/>
            </a:p>
          </p:txBody>
        </p:sp>
        <p:sp>
          <p:nvSpPr>
            <p:cNvPr id="480" name="Google Shape;480;p19"/>
            <p:cNvSpPr/>
            <p:nvPr/>
          </p:nvSpPr>
          <p:spPr>
            <a:xfrm flipH="1">
              <a:off x="0" y="5266264"/>
              <a:ext cx="6671314" cy="4236284"/>
            </a:xfrm>
            <a:custGeom>
              <a:rect b="b" l="l" r="r" t="t"/>
              <a:pathLst>
                <a:path extrusionOk="0" h="4236284" w="6671314">
                  <a:moveTo>
                    <a:pt x="6671314" y="0"/>
                  </a:moveTo>
                  <a:lnTo>
                    <a:pt x="0" y="0"/>
                  </a:lnTo>
                  <a:lnTo>
                    <a:pt x="0" y="4236284"/>
                  </a:lnTo>
                  <a:lnTo>
                    <a:pt x="6671314" y="4236284"/>
                  </a:lnTo>
                  <a:lnTo>
                    <a:pt x="6671314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81" name="Google Shape;481;p19"/>
            <p:cNvSpPr txBox="1"/>
            <p:nvPr/>
          </p:nvSpPr>
          <p:spPr>
            <a:xfrm>
              <a:off x="1423814" y="5658774"/>
              <a:ext cx="3823686" cy="50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📃</a:t>
              </a:r>
              <a:r>
                <a:rPr b="1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Format</a:t>
              </a:r>
              <a:endParaRPr/>
            </a:p>
          </p:txBody>
        </p:sp>
        <p:sp>
          <p:nvSpPr>
            <p:cNvPr id="482" name="Google Shape;482;p19"/>
            <p:cNvSpPr txBox="1"/>
            <p:nvPr/>
          </p:nvSpPr>
          <p:spPr>
            <a:xfrm>
              <a:off x="1004929" y="6395425"/>
              <a:ext cx="4661456" cy="2113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“Format the summary as a table with columns for category, amount, and percent of total.”</a:t>
              </a:r>
              <a:endParaRPr/>
            </a:p>
          </p:txBody>
        </p:sp>
        <p:sp>
          <p:nvSpPr>
            <p:cNvPr id="483" name="Google Shape;483;p19"/>
            <p:cNvSpPr/>
            <p:nvPr/>
          </p:nvSpPr>
          <p:spPr>
            <a:xfrm>
              <a:off x="8007632" y="5659964"/>
              <a:ext cx="6671314" cy="4236284"/>
            </a:xfrm>
            <a:custGeom>
              <a:rect b="b" l="l" r="r" t="t"/>
              <a:pathLst>
                <a:path extrusionOk="0" h="4236284" w="6671314">
                  <a:moveTo>
                    <a:pt x="0" y="0"/>
                  </a:moveTo>
                  <a:lnTo>
                    <a:pt x="6671314" y="0"/>
                  </a:lnTo>
                  <a:lnTo>
                    <a:pt x="6671314" y="4236284"/>
                  </a:lnTo>
                  <a:lnTo>
                    <a:pt x="0" y="42362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84" name="Google Shape;484;p19"/>
            <p:cNvSpPr txBox="1"/>
            <p:nvPr/>
          </p:nvSpPr>
          <p:spPr>
            <a:xfrm>
              <a:off x="9431445" y="6052474"/>
              <a:ext cx="3823686" cy="5012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8801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✨</a:t>
              </a:r>
              <a:r>
                <a:rPr b="1" i="0" lang="en-US" sz="2804" u="none" cap="none" strike="noStrike">
                  <a:solidFill>
                    <a:srgbClr val="1B2001"/>
                  </a:solidFill>
                  <a:latin typeface="Poppins"/>
                  <a:ea typeface="Poppins"/>
                  <a:cs typeface="Poppins"/>
                  <a:sym typeface="Poppins"/>
                </a:rPr>
                <a:t>Polish</a:t>
              </a:r>
              <a:endParaRPr/>
            </a:p>
          </p:txBody>
        </p:sp>
        <p:sp>
          <p:nvSpPr>
            <p:cNvPr id="485" name="Google Shape;485;p19"/>
            <p:cNvSpPr txBox="1"/>
            <p:nvPr/>
          </p:nvSpPr>
          <p:spPr>
            <a:xfrm>
              <a:off x="9012561" y="6789125"/>
              <a:ext cx="4661456" cy="2113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“Add a short narrative summary and make the tone professional yet friendly.”</a:t>
              </a:r>
              <a:endParaRPr/>
            </a:p>
          </p:txBody>
        </p:sp>
        <p:sp>
          <p:nvSpPr>
            <p:cNvPr id="486" name="Google Shape;486;p19"/>
            <p:cNvSpPr/>
            <p:nvPr/>
          </p:nvSpPr>
          <p:spPr>
            <a:xfrm>
              <a:off x="2365641" y="0"/>
              <a:ext cx="1516703" cy="1410533"/>
            </a:xfrm>
            <a:custGeom>
              <a:rect b="b" l="l" r="r" t="t"/>
              <a:pathLst>
                <a:path extrusionOk="0" h="1410533" w="1516703">
                  <a:moveTo>
                    <a:pt x="0" y="0"/>
                  </a:moveTo>
                  <a:lnTo>
                    <a:pt x="1516702" y="0"/>
                  </a:lnTo>
                  <a:lnTo>
                    <a:pt x="1516702" y="1410533"/>
                  </a:lnTo>
                  <a:lnTo>
                    <a:pt x="0" y="141053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87" name="Google Shape;487;p19"/>
            <p:cNvSpPr/>
            <p:nvPr/>
          </p:nvSpPr>
          <p:spPr>
            <a:xfrm>
              <a:off x="10064853" y="680606"/>
              <a:ext cx="1569034" cy="1459855"/>
            </a:xfrm>
            <a:custGeom>
              <a:rect b="b" l="l" r="r" t="t"/>
              <a:pathLst>
                <a:path extrusionOk="0" h="1459855" w="1569034">
                  <a:moveTo>
                    <a:pt x="0" y="0"/>
                  </a:moveTo>
                  <a:lnTo>
                    <a:pt x="1569034" y="0"/>
                  </a:lnTo>
                  <a:lnTo>
                    <a:pt x="1569034" y="1459855"/>
                  </a:lnTo>
                  <a:lnTo>
                    <a:pt x="0" y="14598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88" name="Google Shape;488;p19"/>
            <p:cNvSpPr/>
            <p:nvPr/>
          </p:nvSpPr>
          <p:spPr>
            <a:xfrm>
              <a:off x="514389" y="4823270"/>
              <a:ext cx="1548073" cy="1440353"/>
            </a:xfrm>
            <a:custGeom>
              <a:rect b="b" l="l" r="r" t="t"/>
              <a:pathLst>
                <a:path extrusionOk="0" h="1440353" w="1548073">
                  <a:moveTo>
                    <a:pt x="0" y="0"/>
                  </a:moveTo>
                  <a:lnTo>
                    <a:pt x="1548073" y="0"/>
                  </a:lnTo>
                  <a:lnTo>
                    <a:pt x="1548073" y="1440353"/>
                  </a:lnTo>
                  <a:lnTo>
                    <a:pt x="0" y="144035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489" name="Google Shape;489;p19"/>
            <p:cNvSpPr/>
            <p:nvPr/>
          </p:nvSpPr>
          <p:spPr>
            <a:xfrm>
              <a:off x="8498762" y="5266264"/>
              <a:ext cx="1456721" cy="1355357"/>
            </a:xfrm>
            <a:custGeom>
              <a:rect b="b" l="l" r="r" t="t"/>
              <a:pathLst>
                <a:path extrusionOk="0" h="1355357" w="1456721">
                  <a:moveTo>
                    <a:pt x="0" y="0"/>
                  </a:moveTo>
                  <a:lnTo>
                    <a:pt x="1456721" y="0"/>
                  </a:lnTo>
                  <a:lnTo>
                    <a:pt x="1456721" y="1355357"/>
                  </a:lnTo>
                  <a:lnTo>
                    <a:pt x="0" y="135535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490" name="Google Shape;490;p19"/>
          <p:cNvSpPr txBox="1"/>
          <p:nvPr/>
        </p:nvSpPr>
        <p:spPr>
          <a:xfrm>
            <a:off x="6837861" y="547048"/>
            <a:ext cx="10105773" cy="663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0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Prompt Chaining &amp; Iteration</a:t>
            </a:r>
            <a:endParaRPr/>
          </a:p>
        </p:txBody>
      </p:sp>
      <p:sp>
        <p:nvSpPr>
          <p:cNvPr id="491" name="Google Shape;491;p19"/>
          <p:cNvSpPr txBox="1"/>
          <p:nvPr/>
        </p:nvSpPr>
        <p:spPr>
          <a:xfrm>
            <a:off x="8862988" y="1377961"/>
            <a:ext cx="6055519" cy="4581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5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🪜 Initial → Refine → Format → Polish</a:t>
            </a:r>
            <a:endParaRPr/>
          </a:p>
        </p:txBody>
      </p:sp>
      <p:sp>
        <p:nvSpPr>
          <p:cNvPr id="492" name="Google Shape;492;p19"/>
          <p:cNvSpPr txBox="1"/>
          <p:nvPr/>
        </p:nvSpPr>
        <p:spPr>
          <a:xfrm>
            <a:off x="5816824" y="9001336"/>
            <a:ext cx="4612279" cy="7736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🔁 Iteration = Evolution</a:t>
            </a:r>
            <a:endParaRPr/>
          </a:p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68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Every prompt makes it smarter.</a:t>
            </a:r>
            <a:endParaRPr/>
          </a:p>
        </p:txBody>
      </p:sp>
      <p:grpSp>
        <p:nvGrpSpPr>
          <p:cNvPr id="493" name="Google Shape;493;p19"/>
          <p:cNvGrpSpPr/>
          <p:nvPr/>
        </p:nvGrpSpPr>
        <p:grpSpPr>
          <a:xfrm>
            <a:off x="350649" y="6430746"/>
            <a:ext cx="2471133" cy="3344194"/>
            <a:chOff x="0" y="-66675"/>
            <a:chExt cx="650833" cy="880775"/>
          </a:xfrm>
        </p:grpSpPr>
        <p:sp>
          <p:nvSpPr>
            <p:cNvPr id="494" name="Google Shape;494;p19"/>
            <p:cNvSpPr/>
            <p:nvPr/>
          </p:nvSpPr>
          <p:spPr>
            <a:xfrm>
              <a:off x="0" y="0"/>
              <a:ext cx="650833" cy="814100"/>
            </a:xfrm>
            <a:custGeom>
              <a:rect b="b" l="l" r="r" t="t"/>
              <a:pathLst>
                <a:path extrusionOk="0" h="814100" w="650833">
                  <a:moveTo>
                    <a:pt x="159780" y="0"/>
                  </a:moveTo>
                  <a:lnTo>
                    <a:pt x="491053" y="0"/>
                  </a:lnTo>
                  <a:cubicBezTo>
                    <a:pt x="579297" y="0"/>
                    <a:pt x="650833" y="71536"/>
                    <a:pt x="650833" y="159780"/>
                  </a:cubicBezTo>
                  <a:lnTo>
                    <a:pt x="650833" y="654320"/>
                  </a:lnTo>
                  <a:cubicBezTo>
                    <a:pt x="650833" y="696696"/>
                    <a:pt x="633999" y="737337"/>
                    <a:pt x="604035" y="767302"/>
                  </a:cubicBezTo>
                  <a:cubicBezTo>
                    <a:pt x="574070" y="797266"/>
                    <a:pt x="533429" y="814100"/>
                    <a:pt x="491053" y="814100"/>
                  </a:cubicBezTo>
                  <a:lnTo>
                    <a:pt x="159780" y="814100"/>
                  </a:lnTo>
                  <a:cubicBezTo>
                    <a:pt x="71536" y="814100"/>
                    <a:pt x="0" y="742564"/>
                    <a:pt x="0" y="654320"/>
                  </a:cubicBezTo>
                  <a:lnTo>
                    <a:pt x="0" y="159780"/>
                  </a:lnTo>
                  <a:cubicBezTo>
                    <a:pt x="0" y="71536"/>
                    <a:pt x="71536" y="0"/>
                    <a:pt x="159780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9"/>
            <p:cNvSpPr txBox="1"/>
            <p:nvPr/>
          </p:nvSpPr>
          <p:spPr>
            <a:xfrm>
              <a:off x="0" y="-66675"/>
              <a:ext cx="650833" cy="8807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40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0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Why Iterate?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Teaches AI your expectations.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Treat outputs like drafts — revise &amp; redirect.</a:t>
              </a:r>
              <a:endParaRPr/>
            </a:p>
            <a:p>
              <a:pPr indent="-192959" lvl="1" marL="385921" marR="0" rtl="0" algn="l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87"/>
                <a:buFont typeface="Arial"/>
                <a:buChar char="•"/>
              </a:pPr>
              <a:r>
                <a:rPr b="1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Collaboration mindset:</a:t>
              </a:r>
              <a:r>
                <a:rPr b="0" i="0" lang="en-US" sz="1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You + AI = co-creators.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0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1" name="Google Shape;501;p20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2" name="Google Shape;502;p20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3" name="Google Shape;503;p20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4" name="Google Shape;504;p20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5" name="Google Shape;505;p20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6" name="Google Shape;506;p20"/>
          <p:cNvSpPr txBox="1"/>
          <p:nvPr/>
        </p:nvSpPr>
        <p:spPr>
          <a:xfrm>
            <a:off x="5011556" y="566733"/>
            <a:ext cx="12953713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Practice 2: Iterative Prompting Challenge</a:t>
            </a:r>
            <a:endParaRPr/>
          </a:p>
        </p:txBody>
      </p:sp>
      <p:grpSp>
        <p:nvGrpSpPr>
          <p:cNvPr id="507" name="Google Shape;507;p20"/>
          <p:cNvGrpSpPr/>
          <p:nvPr/>
        </p:nvGrpSpPr>
        <p:grpSpPr>
          <a:xfrm>
            <a:off x="3011005" y="1572146"/>
            <a:ext cx="10313990" cy="1941904"/>
            <a:chOff x="0" y="0"/>
            <a:chExt cx="13751987" cy="2589206"/>
          </a:xfrm>
        </p:grpSpPr>
        <p:sp>
          <p:nvSpPr>
            <p:cNvPr id="508" name="Google Shape;508;p20"/>
            <p:cNvSpPr/>
            <p:nvPr/>
          </p:nvSpPr>
          <p:spPr>
            <a:xfrm>
              <a:off x="741604" y="0"/>
              <a:ext cx="1644779" cy="2066428"/>
            </a:xfrm>
            <a:custGeom>
              <a:rect b="b" l="l" r="r" t="t"/>
              <a:pathLst>
                <a:path extrusionOk="0" h="2066428" w="1644779">
                  <a:moveTo>
                    <a:pt x="0" y="0"/>
                  </a:moveTo>
                  <a:lnTo>
                    <a:pt x="1644779" y="0"/>
                  </a:lnTo>
                  <a:lnTo>
                    <a:pt x="1644779" y="2066428"/>
                  </a:lnTo>
                  <a:lnTo>
                    <a:pt x="0" y="2066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79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09" name="Google Shape;509;p20"/>
            <p:cNvSpPr txBox="1"/>
            <p:nvPr/>
          </p:nvSpPr>
          <p:spPr>
            <a:xfrm>
              <a:off x="0" y="663591"/>
              <a:ext cx="13751987" cy="1925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Choose </a:t>
              </a:r>
              <a:r>
                <a:rPr b="1" i="0" lang="en-US" sz="27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one </a:t>
              </a: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of the following mini-challenges. </a:t>
              </a:r>
              <a:endParaRPr/>
            </a:p>
            <a:p>
              <a:pPr indent="0" lvl="0" marL="0" marR="0" rtl="0" algn="r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⟶ You’ll refine the AI’s response in three rounds, using feedback &amp;constraints to improve clarity, tone, &amp; accuracy.</a:t>
              </a:r>
              <a:endParaRPr/>
            </a:p>
          </p:txBody>
        </p:sp>
      </p:grpSp>
      <p:grpSp>
        <p:nvGrpSpPr>
          <p:cNvPr id="510" name="Google Shape;510;p20"/>
          <p:cNvGrpSpPr/>
          <p:nvPr/>
        </p:nvGrpSpPr>
        <p:grpSpPr>
          <a:xfrm>
            <a:off x="3011005" y="3660943"/>
            <a:ext cx="11258007" cy="2557161"/>
            <a:chOff x="0" y="-337542"/>
            <a:chExt cx="15010676" cy="3409548"/>
          </a:xfrm>
        </p:grpSpPr>
        <p:grpSp>
          <p:nvGrpSpPr>
            <p:cNvPr id="511" name="Google Shape;511;p20"/>
            <p:cNvGrpSpPr/>
            <p:nvPr/>
          </p:nvGrpSpPr>
          <p:grpSpPr>
            <a:xfrm>
              <a:off x="0" y="-337542"/>
              <a:ext cx="7306301" cy="3409548"/>
              <a:chOff x="0" y="-66675"/>
              <a:chExt cx="1443220" cy="673491"/>
            </a:xfrm>
          </p:grpSpPr>
          <p:sp>
            <p:nvSpPr>
              <p:cNvPr id="512" name="Google Shape;512;p20"/>
              <p:cNvSpPr/>
              <p:nvPr/>
            </p:nvSpPr>
            <p:spPr>
              <a:xfrm>
                <a:off x="0" y="0"/>
                <a:ext cx="1443220" cy="606816"/>
              </a:xfrm>
              <a:custGeom>
                <a:rect b="b" l="l" r="r" t="t"/>
                <a:pathLst>
                  <a:path extrusionOk="0" h="606816" w="1443220">
                    <a:moveTo>
                      <a:pt x="72054" y="0"/>
                    </a:moveTo>
                    <a:lnTo>
                      <a:pt x="1371166" y="0"/>
                    </a:lnTo>
                    <a:cubicBezTo>
                      <a:pt x="1410960" y="0"/>
                      <a:pt x="1443220" y="32260"/>
                      <a:pt x="1443220" y="72054"/>
                    </a:cubicBezTo>
                    <a:lnTo>
                      <a:pt x="1443220" y="534762"/>
                    </a:lnTo>
                    <a:cubicBezTo>
                      <a:pt x="1443220" y="574556"/>
                      <a:pt x="1410960" y="606816"/>
                      <a:pt x="1371166" y="606816"/>
                    </a:cubicBezTo>
                    <a:lnTo>
                      <a:pt x="72054" y="606816"/>
                    </a:lnTo>
                    <a:cubicBezTo>
                      <a:pt x="32260" y="606816"/>
                      <a:pt x="0" y="574556"/>
                      <a:pt x="0" y="534762"/>
                    </a:cubicBezTo>
                    <a:lnTo>
                      <a:pt x="0" y="72054"/>
                    </a:lnTo>
                    <a:cubicBezTo>
                      <a:pt x="0" y="32260"/>
                      <a:pt x="32260" y="0"/>
                      <a:pt x="72054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20"/>
              <p:cNvSpPr txBox="1"/>
              <p:nvPr/>
            </p:nvSpPr>
            <p:spPr>
              <a:xfrm>
                <a:off x="0" y="-66675"/>
                <a:ext cx="1443220" cy="6734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💼 Option 1: Student Email</a:t>
                </a:r>
                <a:endParaRPr/>
              </a:p>
              <a:p>
                <a:pPr indent="0" lvl="0" marL="0" marR="0" rtl="0" algn="ctr">
                  <a:lnSpc>
                    <a:spcPct val="14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1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“A student emailed you about missing an assignment — respond empathetically &amp; clearly.”</a:t>
                </a:r>
                <a:endParaRPr/>
              </a:p>
            </p:txBody>
          </p:sp>
        </p:grpSp>
        <p:grpSp>
          <p:nvGrpSpPr>
            <p:cNvPr id="514" name="Google Shape;514;p20"/>
            <p:cNvGrpSpPr/>
            <p:nvPr/>
          </p:nvGrpSpPr>
          <p:grpSpPr>
            <a:xfrm>
              <a:off x="7704375" y="-337542"/>
              <a:ext cx="7306301" cy="3409548"/>
              <a:chOff x="0" y="-66675"/>
              <a:chExt cx="1443220" cy="673491"/>
            </a:xfrm>
          </p:grpSpPr>
          <p:sp>
            <p:nvSpPr>
              <p:cNvPr id="515" name="Google Shape;515;p20"/>
              <p:cNvSpPr/>
              <p:nvPr/>
            </p:nvSpPr>
            <p:spPr>
              <a:xfrm>
                <a:off x="0" y="0"/>
                <a:ext cx="1443220" cy="606816"/>
              </a:xfrm>
              <a:custGeom>
                <a:rect b="b" l="l" r="r" t="t"/>
                <a:pathLst>
                  <a:path extrusionOk="0" h="606816" w="1443220">
                    <a:moveTo>
                      <a:pt x="72054" y="0"/>
                    </a:moveTo>
                    <a:lnTo>
                      <a:pt x="1371166" y="0"/>
                    </a:lnTo>
                    <a:cubicBezTo>
                      <a:pt x="1410960" y="0"/>
                      <a:pt x="1443220" y="32260"/>
                      <a:pt x="1443220" y="72054"/>
                    </a:cubicBezTo>
                    <a:lnTo>
                      <a:pt x="1443220" y="534762"/>
                    </a:lnTo>
                    <a:cubicBezTo>
                      <a:pt x="1443220" y="574556"/>
                      <a:pt x="1410960" y="606816"/>
                      <a:pt x="1371166" y="606816"/>
                    </a:cubicBezTo>
                    <a:lnTo>
                      <a:pt x="72054" y="606816"/>
                    </a:lnTo>
                    <a:cubicBezTo>
                      <a:pt x="32260" y="606816"/>
                      <a:pt x="0" y="574556"/>
                      <a:pt x="0" y="534762"/>
                    </a:cubicBezTo>
                    <a:lnTo>
                      <a:pt x="0" y="72054"/>
                    </a:lnTo>
                    <a:cubicBezTo>
                      <a:pt x="0" y="32260"/>
                      <a:pt x="32260" y="0"/>
                      <a:pt x="72054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20"/>
              <p:cNvSpPr txBox="1"/>
              <p:nvPr/>
            </p:nvSpPr>
            <p:spPr>
              <a:xfrm>
                <a:off x="0" y="-66675"/>
                <a:ext cx="1443220" cy="6734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📅 Option 2: Event Recap</a:t>
                </a:r>
                <a:endParaRPr/>
              </a:p>
              <a:p>
                <a:pPr indent="0" lvl="0" marL="0" marR="0" rtl="0" algn="ctr">
                  <a:lnSpc>
                    <a:spcPct val="14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1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“Write a post-event summary for a recent PD session or student orientation.”</a:t>
                </a:r>
                <a:endParaRPr/>
              </a:p>
            </p:txBody>
          </p:sp>
        </p:grpSp>
      </p:grpSp>
      <p:grpSp>
        <p:nvGrpSpPr>
          <p:cNvPr id="517" name="Google Shape;517;p20"/>
          <p:cNvGrpSpPr/>
          <p:nvPr/>
        </p:nvGrpSpPr>
        <p:grpSpPr>
          <a:xfrm>
            <a:off x="1028700" y="6381467"/>
            <a:ext cx="8768633" cy="3383245"/>
            <a:chOff x="0" y="-266700"/>
            <a:chExt cx="11691511" cy="4510993"/>
          </a:xfrm>
        </p:grpSpPr>
        <p:sp>
          <p:nvSpPr>
            <p:cNvPr id="518" name="Google Shape;518;p20"/>
            <p:cNvSpPr txBox="1"/>
            <p:nvPr/>
          </p:nvSpPr>
          <p:spPr>
            <a:xfrm>
              <a:off x="139851" y="-266700"/>
              <a:ext cx="11551660" cy="806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1304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🪜</a:t>
              </a:r>
              <a:r>
                <a:rPr b="1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Round 1:</a:t>
              </a: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Basic prompt → get your first output</a:t>
              </a:r>
              <a:endParaRPr/>
            </a:p>
          </p:txBody>
        </p:sp>
        <p:sp>
          <p:nvSpPr>
            <p:cNvPr id="519" name="Google Shape;519;p20"/>
            <p:cNvSpPr txBox="1"/>
            <p:nvPr/>
          </p:nvSpPr>
          <p:spPr>
            <a:xfrm>
              <a:off x="0" y="819467"/>
              <a:ext cx="10148411" cy="1566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🛠️Round 2: </a:t>
              </a: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Add a role, tone, or constraint</a:t>
              </a:r>
              <a:endParaRPr/>
            </a:p>
            <a:p>
              <a:pPr indent="0" lvl="0" marL="0" marR="0" rtl="0" algn="ctr">
                <a:lnSpc>
                  <a:spcPct val="20004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“sound warmer,” “use bullet points”</a:t>
              </a:r>
              <a:endParaRPr/>
            </a:p>
          </p:txBody>
        </p:sp>
        <p:sp>
          <p:nvSpPr>
            <p:cNvPr id="520" name="Google Shape;520;p20"/>
            <p:cNvSpPr txBox="1"/>
            <p:nvPr/>
          </p:nvSpPr>
          <p:spPr>
            <a:xfrm>
              <a:off x="213226" y="2655737"/>
              <a:ext cx="8151621" cy="1588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✨</a:t>
              </a:r>
              <a:r>
                <a:rPr b="1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Round 3: </a:t>
              </a:r>
              <a:r>
                <a:rPr b="0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Ask for improvements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“Make it more concise and positive.”</a:t>
              </a:r>
              <a:endParaRPr/>
            </a:p>
          </p:txBody>
        </p:sp>
      </p:grpSp>
      <p:sp>
        <p:nvSpPr>
          <p:cNvPr id="521" name="Google Shape;521;p20"/>
          <p:cNvSpPr txBox="1"/>
          <p:nvPr/>
        </p:nvSpPr>
        <p:spPr>
          <a:xfrm>
            <a:off x="6785325" y="1280204"/>
            <a:ext cx="4703088" cy="5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⭐Draft → Refine → Polish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1"/>
          <p:cNvSpPr/>
          <p:nvPr/>
        </p:nvSpPr>
        <p:spPr>
          <a:xfrm rot="-1311749">
            <a:off x="15867127" y="5013208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2" y="0"/>
                </a:lnTo>
                <a:lnTo>
                  <a:pt x="4462612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7" name="Google Shape;527;p21"/>
          <p:cNvSpPr/>
          <p:nvPr/>
        </p:nvSpPr>
        <p:spPr>
          <a:xfrm rot="-9264835">
            <a:off x="-2131965" y="-2406233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3"/>
                </a:lnTo>
                <a:lnTo>
                  <a:pt x="0" y="64649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8" name="Google Shape;528;p21"/>
          <p:cNvSpPr/>
          <p:nvPr/>
        </p:nvSpPr>
        <p:spPr>
          <a:xfrm rot="10387746">
            <a:off x="14861393" y="8830052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29" name="Google Shape;529;p21"/>
          <p:cNvSpPr/>
          <p:nvPr/>
        </p:nvSpPr>
        <p:spPr>
          <a:xfrm rot="2434661">
            <a:off x="1775585" y="-669911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7" y="0"/>
                </a:lnTo>
                <a:lnTo>
                  <a:pt x="2892367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0" name="Google Shape;530;p21"/>
          <p:cNvSpPr/>
          <p:nvPr/>
        </p:nvSpPr>
        <p:spPr>
          <a:xfrm rot="8656296">
            <a:off x="-363868" y="127511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1" name="Google Shape;531;p21"/>
          <p:cNvSpPr/>
          <p:nvPr/>
        </p:nvSpPr>
        <p:spPr>
          <a:xfrm rot="-2700000">
            <a:off x="15525845" y="3120794"/>
            <a:ext cx="2677291" cy="3419985"/>
          </a:xfrm>
          <a:custGeom>
            <a:rect b="b" l="l" r="r" t="t"/>
            <a:pathLst>
              <a:path extrusionOk="0" h="3419985" w="2677291">
                <a:moveTo>
                  <a:pt x="0" y="0"/>
                </a:moveTo>
                <a:lnTo>
                  <a:pt x="2677291" y="0"/>
                </a:lnTo>
                <a:lnTo>
                  <a:pt x="2677291" y="3419985"/>
                </a:lnTo>
                <a:lnTo>
                  <a:pt x="0" y="34199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32" name="Google Shape;532;p21"/>
          <p:cNvSpPr txBox="1"/>
          <p:nvPr/>
        </p:nvSpPr>
        <p:spPr>
          <a:xfrm>
            <a:off x="5011556" y="566733"/>
            <a:ext cx="12953713" cy="6047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87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5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Practice 2: Iterative Prompting Challenge</a:t>
            </a:r>
            <a:endParaRPr/>
          </a:p>
        </p:txBody>
      </p:sp>
      <p:grpSp>
        <p:nvGrpSpPr>
          <p:cNvPr id="533" name="Google Shape;533;p21"/>
          <p:cNvGrpSpPr/>
          <p:nvPr/>
        </p:nvGrpSpPr>
        <p:grpSpPr>
          <a:xfrm>
            <a:off x="3011005" y="1572146"/>
            <a:ext cx="10313990" cy="1941904"/>
            <a:chOff x="0" y="0"/>
            <a:chExt cx="13751987" cy="2589206"/>
          </a:xfrm>
        </p:grpSpPr>
        <p:sp>
          <p:nvSpPr>
            <p:cNvPr id="534" name="Google Shape;534;p21"/>
            <p:cNvSpPr/>
            <p:nvPr/>
          </p:nvSpPr>
          <p:spPr>
            <a:xfrm>
              <a:off x="741604" y="0"/>
              <a:ext cx="1644779" cy="2066428"/>
            </a:xfrm>
            <a:custGeom>
              <a:rect b="b" l="l" r="r" t="t"/>
              <a:pathLst>
                <a:path extrusionOk="0" h="2066428" w="1644779">
                  <a:moveTo>
                    <a:pt x="0" y="0"/>
                  </a:moveTo>
                  <a:lnTo>
                    <a:pt x="1644779" y="0"/>
                  </a:lnTo>
                  <a:lnTo>
                    <a:pt x="1644779" y="2066428"/>
                  </a:lnTo>
                  <a:lnTo>
                    <a:pt x="0" y="206642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79000"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535" name="Google Shape;535;p21"/>
            <p:cNvSpPr txBox="1"/>
            <p:nvPr/>
          </p:nvSpPr>
          <p:spPr>
            <a:xfrm>
              <a:off x="0" y="663591"/>
              <a:ext cx="13751987" cy="19256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r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Choose </a:t>
              </a:r>
              <a:r>
                <a:rPr b="1" i="0" lang="en-US" sz="27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one </a:t>
              </a: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of the following mini-challenges. </a:t>
              </a:r>
              <a:endParaRPr/>
            </a:p>
            <a:p>
              <a:pPr indent="0" lvl="0" marL="0" marR="0" rtl="0" algn="r">
                <a:lnSpc>
                  <a:spcPct val="13998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⟶ You’ll refine the AI’s response in three rounds, using feedback &amp;constraints to improve clarity, tone, &amp; accuracy.</a:t>
              </a:r>
              <a:endParaRPr/>
            </a:p>
          </p:txBody>
        </p:sp>
      </p:grpSp>
      <p:grpSp>
        <p:nvGrpSpPr>
          <p:cNvPr id="536" name="Google Shape;536;p21"/>
          <p:cNvGrpSpPr/>
          <p:nvPr/>
        </p:nvGrpSpPr>
        <p:grpSpPr>
          <a:xfrm>
            <a:off x="3011005" y="3660943"/>
            <a:ext cx="11258007" cy="2557161"/>
            <a:chOff x="0" y="-337542"/>
            <a:chExt cx="15010676" cy="3409548"/>
          </a:xfrm>
        </p:grpSpPr>
        <p:grpSp>
          <p:nvGrpSpPr>
            <p:cNvPr id="537" name="Google Shape;537;p21"/>
            <p:cNvGrpSpPr/>
            <p:nvPr/>
          </p:nvGrpSpPr>
          <p:grpSpPr>
            <a:xfrm>
              <a:off x="0" y="-337542"/>
              <a:ext cx="7306301" cy="3409548"/>
              <a:chOff x="0" y="-66675"/>
              <a:chExt cx="1443220" cy="673491"/>
            </a:xfrm>
          </p:grpSpPr>
          <p:sp>
            <p:nvSpPr>
              <p:cNvPr id="538" name="Google Shape;538;p21"/>
              <p:cNvSpPr/>
              <p:nvPr/>
            </p:nvSpPr>
            <p:spPr>
              <a:xfrm>
                <a:off x="0" y="0"/>
                <a:ext cx="1443220" cy="606816"/>
              </a:xfrm>
              <a:custGeom>
                <a:rect b="b" l="l" r="r" t="t"/>
                <a:pathLst>
                  <a:path extrusionOk="0" h="606816" w="1443220">
                    <a:moveTo>
                      <a:pt x="72054" y="0"/>
                    </a:moveTo>
                    <a:lnTo>
                      <a:pt x="1371166" y="0"/>
                    </a:lnTo>
                    <a:cubicBezTo>
                      <a:pt x="1410960" y="0"/>
                      <a:pt x="1443220" y="32260"/>
                      <a:pt x="1443220" y="72054"/>
                    </a:cubicBezTo>
                    <a:lnTo>
                      <a:pt x="1443220" y="534762"/>
                    </a:lnTo>
                    <a:cubicBezTo>
                      <a:pt x="1443220" y="574556"/>
                      <a:pt x="1410960" y="606816"/>
                      <a:pt x="1371166" y="606816"/>
                    </a:cubicBezTo>
                    <a:lnTo>
                      <a:pt x="72054" y="606816"/>
                    </a:lnTo>
                    <a:cubicBezTo>
                      <a:pt x="32260" y="606816"/>
                      <a:pt x="0" y="574556"/>
                      <a:pt x="0" y="534762"/>
                    </a:cubicBezTo>
                    <a:lnTo>
                      <a:pt x="0" y="72054"/>
                    </a:lnTo>
                    <a:cubicBezTo>
                      <a:pt x="0" y="32260"/>
                      <a:pt x="32260" y="0"/>
                      <a:pt x="72054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39" name="Google Shape;539;p21"/>
              <p:cNvSpPr txBox="1"/>
              <p:nvPr/>
            </p:nvSpPr>
            <p:spPr>
              <a:xfrm>
                <a:off x="0" y="-66675"/>
                <a:ext cx="1443220" cy="6734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💼 Option 1: Student Email</a:t>
                </a:r>
                <a:endParaRPr/>
              </a:p>
              <a:p>
                <a:pPr indent="0" lvl="0" marL="0" marR="0" rtl="0" algn="ctr">
                  <a:lnSpc>
                    <a:spcPct val="14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1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“A student emailed you about missing an assignment — respond empathetically &amp; clearly.”</a:t>
                </a:r>
                <a:endParaRPr/>
              </a:p>
            </p:txBody>
          </p:sp>
        </p:grpSp>
        <p:grpSp>
          <p:nvGrpSpPr>
            <p:cNvPr id="540" name="Google Shape;540;p21"/>
            <p:cNvGrpSpPr/>
            <p:nvPr/>
          </p:nvGrpSpPr>
          <p:grpSpPr>
            <a:xfrm>
              <a:off x="7704375" y="-337542"/>
              <a:ext cx="7306301" cy="3409548"/>
              <a:chOff x="0" y="-66675"/>
              <a:chExt cx="1443220" cy="673491"/>
            </a:xfrm>
          </p:grpSpPr>
          <p:sp>
            <p:nvSpPr>
              <p:cNvPr id="541" name="Google Shape;541;p21"/>
              <p:cNvSpPr/>
              <p:nvPr/>
            </p:nvSpPr>
            <p:spPr>
              <a:xfrm>
                <a:off x="0" y="0"/>
                <a:ext cx="1443220" cy="606816"/>
              </a:xfrm>
              <a:custGeom>
                <a:rect b="b" l="l" r="r" t="t"/>
                <a:pathLst>
                  <a:path extrusionOk="0" h="606816" w="1443220">
                    <a:moveTo>
                      <a:pt x="72054" y="0"/>
                    </a:moveTo>
                    <a:lnTo>
                      <a:pt x="1371166" y="0"/>
                    </a:lnTo>
                    <a:cubicBezTo>
                      <a:pt x="1410960" y="0"/>
                      <a:pt x="1443220" y="32260"/>
                      <a:pt x="1443220" y="72054"/>
                    </a:cubicBezTo>
                    <a:lnTo>
                      <a:pt x="1443220" y="534762"/>
                    </a:lnTo>
                    <a:cubicBezTo>
                      <a:pt x="1443220" y="574556"/>
                      <a:pt x="1410960" y="606816"/>
                      <a:pt x="1371166" y="606816"/>
                    </a:cubicBezTo>
                    <a:lnTo>
                      <a:pt x="72054" y="606816"/>
                    </a:lnTo>
                    <a:cubicBezTo>
                      <a:pt x="32260" y="606816"/>
                      <a:pt x="0" y="574556"/>
                      <a:pt x="0" y="534762"/>
                    </a:cubicBezTo>
                    <a:lnTo>
                      <a:pt x="0" y="72054"/>
                    </a:lnTo>
                    <a:cubicBezTo>
                      <a:pt x="0" y="32260"/>
                      <a:pt x="32260" y="0"/>
                      <a:pt x="72054" y="0"/>
                    </a:cubicBezTo>
                    <a:close/>
                  </a:path>
                </a:pathLst>
              </a:custGeom>
              <a:solidFill>
                <a:srgbClr val="EAF3DA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2" name="Google Shape;542;p21"/>
              <p:cNvSpPr txBox="1"/>
              <p:nvPr/>
            </p:nvSpPr>
            <p:spPr>
              <a:xfrm>
                <a:off x="0" y="-66675"/>
                <a:ext cx="1443220" cy="6734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000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25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📅 Option 2: Event Recap</a:t>
                </a:r>
                <a:endParaRPr/>
              </a:p>
              <a:p>
                <a:pPr indent="0" lvl="0" marL="0" marR="0" rtl="0" algn="ctr">
                  <a:lnSpc>
                    <a:spcPct val="140009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US" sz="2187" u="none" cap="none" strike="noStrike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“Write a post-event summary for a recent PD session or student orientation.”</a:t>
                </a:r>
                <a:endParaRPr/>
              </a:p>
            </p:txBody>
          </p:sp>
        </p:grpSp>
      </p:grpSp>
      <p:grpSp>
        <p:nvGrpSpPr>
          <p:cNvPr id="543" name="Google Shape;543;p21"/>
          <p:cNvGrpSpPr/>
          <p:nvPr/>
        </p:nvGrpSpPr>
        <p:grpSpPr>
          <a:xfrm>
            <a:off x="1028700" y="6381467"/>
            <a:ext cx="8768633" cy="3383245"/>
            <a:chOff x="0" y="-266700"/>
            <a:chExt cx="11691511" cy="4510993"/>
          </a:xfrm>
        </p:grpSpPr>
        <p:sp>
          <p:nvSpPr>
            <p:cNvPr id="544" name="Google Shape;544;p21"/>
            <p:cNvSpPr txBox="1"/>
            <p:nvPr/>
          </p:nvSpPr>
          <p:spPr>
            <a:xfrm>
              <a:off x="139851" y="-266700"/>
              <a:ext cx="11551660" cy="8067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21304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🪜</a:t>
              </a:r>
              <a:r>
                <a:rPr b="1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Round 1:</a:t>
              </a: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Basic prompt → get your first output</a:t>
              </a:r>
              <a:endParaRPr/>
            </a:p>
          </p:txBody>
        </p:sp>
        <p:sp>
          <p:nvSpPr>
            <p:cNvPr id="545" name="Google Shape;545;p21"/>
            <p:cNvSpPr txBox="1"/>
            <p:nvPr/>
          </p:nvSpPr>
          <p:spPr>
            <a:xfrm>
              <a:off x="0" y="819467"/>
              <a:ext cx="10148411" cy="15663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3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🛠️Round 2: </a:t>
              </a:r>
              <a:r>
                <a:rPr b="0" i="0" lang="en-US" sz="26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Add a role, tone, or constraint</a:t>
              </a:r>
              <a:endParaRPr/>
            </a:p>
            <a:p>
              <a:pPr indent="0" lvl="0" marL="0" marR="0" rtl="0" algn="ctr">
                <a:lnSpc>
                  <a:spcPct val="20004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“sound warmer,” “use bullet points”</a:t>
              </a:r>
              <a:endParaRPr/>
            </a:p>
          </p:txBody>
        </p:sp>
        <p:sp>
          <p:nvSpPr>
            <p:cNvPr id="546" name="Google Shape;546;p21"/>
            <p:cNvSpPr txBox="1"/>
            <p:nvPr/>
          </p:nvSpPr>
          <p:spPr>
            <a:xfrm>
              <a:off x="213226" y="2655737"/>
              <a:ext cx="8151621" cy="158855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✨</a:t>
              </a:r>
              <a:r>
                <a:rPr b="1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Round 3: </a:t>
              </a:r>
              <a:r>
                <a:rPr b="0" i="0" lang="en-US" sz="27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Ask for improvements </a:t>
              </a:r>
              <a:endParaRPr/>
            </a:p>
            <a:p>
              <a:pPr indent="0" lvl="0" marL="0" marR="0" rtl="0" algn="ctr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00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“Make it more concise and positive.”</a:t>
              </a:r>
              <a:endParaRPr/>
            </a:p>
          </p:txBody>
        </p:sp>
      </p:grpSp>
      <p:sp>
        <p:nvSpPr>
          <p:cNvPr id="547" name="Google Shape;547;p21"/>
          <p:cNvSpPr txBox="1"/>
          <p:nvPr/>
        </p:nvSpPr>
        <p:spPr>
          <a:xfrm>
            <a:off x="6785325" y="1280204"/>
            <a:ext cx="4703088" cy="5076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⭐Draft → Refine → Polish</a:t>
            </a:r>
            <a:endParaRPr/>
          </a:p>
        </p:txBody>
      </p:sp>
      <p:grpSp>
        <p:nvGrpSpPr>
          <p:cNvPr id="548" name="Google Shape;548;p21"/>
          <p:cNvGrpSpPr/>
          <p:nvPr/>
        </p:nvGrpSpPr>
        <p:grpSpPr>
          <a:xfrm>
            <a:off x="9144000" y="7336543"/>
            <a:ext cx="6131933" cy="2615406"/>
            <a:chOff x="0" y="-66675"/>
            <a:chExt cx="8175910" cy="3487208"/>
          </a:xfrm>
        </p:grpSpPr>
        <p:sp>
          <p:nvSpPr>
            <p:cNvPr id="549" name="Google Shape;549;p21"/>
            <p:cNvSpPr txBox="1"/>
            <p:nvPr/>
          </p:nvSpPr>
          <p:spPr>
            <a:xfrm>
              <a:off x="0" y="-66675"/>
              <a:ext cx="7505338" cy="34872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-269874" lvl="1" marL="539749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Poppins"/>
                <a:buAutoNum type="arabicPeriod"/>
              </a:pPr>
              <a:r>
                <a:rPr b="0" i="0" lang="en-US" sz="24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How did each revision change the output?</a:t>
              </a:r>
              <a:endParaRPr/>
            </a:p>
            <a:p>
              <a:pPr indent="-269874" lvl="1" marL="539749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Poppins"/>
                <a:buAutoNum type="arabicPeriod"/>
              </a:pPr>
              <a:r>
                <a:rPr b="0" i="0" lang="en-US" sz="24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What small tweak had the biggest impact?</a:t>
              </a:r>
              <a:endParaRPr/>
            </a:p>
            <a:p>
              <a:pPr indent="-269874" lvl="1" marL="539749" marR="0" rtl="0" algn="l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99"/>
                <a:buFont typeface="Poppins"/>
                <a:buAutoNum type="arabicPeriod"/>
              </a:pPr>
              <a:r>
                <a:rPr b="0" i="0" lang="en-US" sz="2499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What will you start doing differently in your daily AI use?</a:t>
              </a:r>
              <a:endParaRPr/>
            </a:p>
          </p:txBody>
        </p:sp>
        <p:sp>
          <p:nvSpPr>
            <p:cNvPr id="550" name="Google Shape;550;p21"/>
            <p:cNvSpPr/>
            <p:nvPr/>
          </p:nvSpPr>
          <p:spPr>
            <a:xfrm flipH="1" rot="568291">
              <a:off x="6257002" y="679190"/>
              <a:ext cx="1759676" cy="2081053"/>
            </a:xfrm>
            <a:custGeom>
              <a:rect b="b" l="l" r="r" t="t"/>
              <a:pathLst>
                <a:path extrusionOk="0" h="2081053" w="1759676">
                  <a:moveTo>
                    <a:pt x="1759675" y="0"/>
                  </a:moveTo>
                  <a:lnTo>
                    <a:pt x="0" y="0"/>
                  </a:lnTo>
                  <a:lnTo>
                    <a:pt x="0" y="2081054"/>
                  </a:lnTo>
                  <a:lnTo>
                    <a:pt x="1759675" y="2081054"/>
                  </a:lnTo>
                  <a:lnTo>
                    <a:pt x="1759675" y="0"/>
                  </a:lnTo>
                  <a:close/>
                </a:path>
              </a:pathLst>
            </a:custGeom>
            <a:blipFill rotWithShape="1">
              <a:blip r:embed="rId7">
                <a:alphaModFix amt="78000"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</p:spTree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2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6" name="Google Shape;556;p22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7" name="Google Shape;557;p22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8" name="Google Shape;558;p22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59" name="Google Shape;559;p22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0" name="Google Shape;560;p22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1" name="Google Shape;561;p22"/>
          <p:cNvSpPr txBox="1"/>
          <p:nvPr/>
        </p:nvSpPr>
        <p:spPr>
          <a:xfrm>
            <a:off x="164241" y="699924"/>
            <a:ext cx="14855469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AI in the Workplace: Ethical Boundaries</a:t>
            </a:r>
            <a:endParaRPr/>
          </a:p>
        </p:txBody>
      </p:sp>
      <p:grpSp>
        <p:nvGrpSpPr>
          <p:cNvPr id="562" name="Google Shape;562;p22"/>
          <p:cNvGrpSpPr/>
          <p:nvPr/>
        </p:nvGrpSpPr>
        <p:grpSpPr>
          <a:xfrm>
            <a:off x="2602058" y="2598084"/>
            <a:ext cx="5477460" cy="3405870"/>
            <a:chOff x="0" y="0"/>
            <a:chExt cx="7303279" cy="4541160"/>
          </a:xfrm>
        </p:grpSpPr>
        <p:sp>
          <p:nvSpPr>
            <p:cNvPr id="563" name="Google Shape;563;p22"/>
            <p:cNvSpPr/>
            <p:nvPr/>
          </p:nvSpPr>
          <p:spPr>
            <a:xfrm>
              <a:off x="0" y="0"/>
              <a:ext cx="7303279" cy="4541160"/>
            </a:xfrm>
            <a:custGeom>
              <a:rect b="b" l="l" r="r" t="t"/>
              <a:pathLst>
                <a:path extrusionOk="0" h="4541160" w="7303279">
                  <a:moveTo>
                    <a:pt x="0" y="0"/>
                  </a:moveTo>
                  <a:lnTo>
                    <a:pt x="7303279" y="0"/>
                  </a:lnTo>
                  <a:lnTo>
                    <a:pt x="7303279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060" l="0" r="0" t="-1060"/>
              </a:stretch>
            </a:blipFill>
            <a:ln>
              <a:noFill/>
            </a:ln>
          </p:spPr>
        </p:sp>
        <p:sp>
          <p:nvSpPr>
            <p:cNvPr id="564" name="Google Shape;564;p22"/>
            <p:cNvSpPr txBox="1"/>
            <p:nvPr/>
          </p:nvSpPr>
          <p:spPr>
            <a:xfrm>
              <a:off x="649883" y="626503"/>
              <a:ext cx="6163101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🧑‍🎓 Student Data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Never paste grades, names, or identifying info into AI tools.</a:t>
              </a:r>
              <a:endParaRPr/>
            </a:p>
          </p:txBody>
        </p:sp>
      </p:grpSp>
      <p:sp>
        <p:nvSpPr>
          <p:cNvPr id="565" name="Google Shape;565;p22"/>
          <p:cNvSpPr/>
          <p:nvPr/>
        </p:nvSpPr>
        <p:spPr>
          <a:xfrm rot="-826291">
            <a:off x="2092132" y="1286753"/>
            <a:ext cx="1289202" cy="1289202"/>
          </a:xfrm>
          <a:custGeom>
            <a:rect b="b" l="l" r="r" t="t"/>
            <a:pathLst>
              <a:path extrusionOk="0" h="1289202" w="1289202">
                <a:moveTo>
                  <a:pt x="0" y="0"/>
                </a:moveTo>
                <a:lnTo>
                  <a:pt x="1289202" y="0"/>
                </a:lnTo>
                <a:lnTo>
                  <a:pt x="1289202" y="1289201"/>
                </a:lnTo>
                <a:lnTo>
                  <a:pt x="0" y="1289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6" name="Google Shape;566;p22"/>
          <p:cNvSpPr/>
          <p:nvPr/>
        </p:nvSpPr>
        <p:spPr>
          <a:xfrm>
            <a:off x="11771553" y="1395576"/>
            <a:ext cx="1034460" cy="1202508"/>
          </a:xfrm>
          <a:custGeom>
            <a:rect b="b" l="l" r="r" t="t"/>
            <a:pathLst>
              <a:path extrusionOk="0" h="1202508" w="1034460">
                <a:moveTo>
                  <a:pt x="0" y="0"/>
                </a:moveTo>
                <a:lnTo>
                  <a:pt x="1034460" y="0"/>
                </a:lnTo>
                <a:lnTo>
                  <a:pt x="1034460" y="1202508"/>
                </a:lnTo>
                <a:lnTo>
                  <a:pt x="0" y="1202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7" name="Google Shape;567;p22"/>
          <p:cNvSpPr/>
          <p:nvPr/>
        </p:nvSpPr>
        <p:spPr>
          <a:xfrm>
            <a:off x="7591975" y="4227411"/>
            <a:ext cx="2184544" cy="2149045"/>
          </a:xfrm>
          <a:custGeom>
            <a:rect b="b" l="l" r="r" t="t"/>
            <a:pathLst>
              <a:path extrusionOk="0" h="2149045" w="2184544">
                <a:moveTo>
                  <a:pt x="0" y="0"/>
                </a:moveTo>
                <a:lnTo>
                  <a:pt x="2184544" y="0"/>
                </a:lnTo>
                <a:lnTo>
                  <a:pt x="2184544" y="2149045"/>
                </a:lnTo>
                <a:lnTo>
                  <a:pt x="0" y="2149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68" name="Google Shape;568;p22"/>
          <p:cNvSpPr txBox="1"/>
          <p:nvPr/>
        </p:nvSpPr>
        <p:spPr>
          <a:xfrm>
            <a:off x="3219160" y="1541813"/>
            <a:ext cx="8745631" cy="773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can boost efficiency — but we must protect privacy, uphold integrity, &amp; think critically before we share or generate content.</a:t>
            </a:r>
            <a:endParaRPr/>
          </a:p>
        </p:txBody>
      </p:sp>
      <p:sp>
        <p:nvSpPr>
          <p:cNvPr id="569" name="Google Shape;569;p22"/>
          <p:cNvSpPr txBox="1"/>
          <p:nvPr/>
        </p:nvSpPr>
        <p:spPr>
          <a:xfrm>
            <a:off x="4255711" y="9294487"/>
            <a:ext cx="9776579" cy="399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🔒 Responsible use = protect data + verify outputs + use judgment.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3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5" name="Google Shape;575;p23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6" name="Google Shape;576;p23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7" name="Google Shape;577;p23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8" name="Google Shape;578;p23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79" name="Google Shape;579;p23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0" name="Google Shape;580;p23"/>
          <p:cNvSpPr txBox="1"/>
          <p:nvPr/>
        </p:nvSpPr>
        <p:spPr>
          <a:xfrm>
            <a:off x="164241" y="699924"/>
            <a:ext cx="14855469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AI in the Workplace: Ethical Boundaries</a:t>
            </a:r>
            <a:endParaRPr/>
          </a:p>
        </p:txBody>
      </p:sp>
      <p:grpSp>
        <p:nvGrpSpPr>
          <p:cNvPr id="581" name="Google Shape;581;p23"/>
          <p:cNvGrpSpPr/>
          <p:nvPr/>
        </p:nvGrpSpPr>
        <p:grpSpPr>
          <a:xfrm>
            <a:off x="2602058" y="2598084"/>
            <a:ext cx="5477460" cy="3405870"/>
            <a:chOff x="0" y="0"/>
            <a:chExt cx="7303279" cy="4541160"/>
          </a:xfrm>
        </p:grpSpPr>
        <p:sp>
          <p:nvSpPr>
            <p:cNvPr id="582" name="Google Shape;582;p23"/>
            <p:cNvSpPr/>
            <p:nvPr/>
          </p:nvSpPr>
          <p:spPr>
            <a:xfrm>
              <a:off x="0" y="0"/>
              <a:ext cx="7303279" cy="4541160"/>
            </a:xfrm>
            <a:custGeom>
              <a:rect b="b" l="l" r="r" t="t"/>
              <a:pathLst>
                <a:path extrusionOk="0" h="4541160" w="7303279">
                  <a:moveTo>
                    <a:pt x="0" y="0"/>
                  </a:moveTo>
                  <a:lnTo>
                    <a:pt x="7303279" y="0"/>
                  </a:lnTo>
                  <a:lnTo>
                    <a:pt x="7303279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060" l="0" r="0" t="-1060"/>
              </a:stretch>
            </a:blipFill>
            <a:ln>
              <a:noFill/>
            </a:ln>
          </p:spPr>
        </p:sp>
        <p:sp>
          <p:nvSpPr>
            <p:cNvPr id="583" name="Google Shape;583;p23"/>
            <p:cNvSpPr txBox="1"/>
            <p:nvPr/>
          </p:nvSpPr>
          <p:spPr>
            <a:xfrm>
              <a:off x="649883" y="626503"/>
              <a:ext cx="6163101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🧑‍🎓 Student Data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Never paste grades, names, or identifying info into AI tools.</a:t>
              </a:r>
              <a:endParaRPr/>
            </a:p>
          </p:txBody>
        </p:sp>
      </p:grpSp>
      <p:sp>
        <p:nvSpPr>
          <p:cNvPr id="584" name="Google Shape;584;p23"/>
          <p:cNvSpPr/>
          <p:nvPr/>
        </p:nvSpPr>
        <p:spPr>
          <a:xfrm rot="-826291">
            <a:off x="2092132" y="1286753"/>
            <a:ext cx="1289202" cy="1289202"/>
          </a:xfrm>
          <a:custGeom>
            <a:rect b="b" l="l" r="r" t="t"/>
            <a:pathLst>
              <a:path extrusionOk="0" h="1289202" w="1289202">
                <a:moveTo>
                  <a:pt x="0" y="0"/>
                </a:moveTo>
                <a:lnTo>
                  <a:pt x="1289202" y="0"/>
                </a:lnTo>
                <a:lnTo>
                  <a:pt x="1289202" y="1289201"/>
                </a:lnTo>
                <a:lnTo>
                  <a:pt x="0" y="1289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85" name="Google Shape;585;p23"/>
          <p:cNvSpPr/>
          <p:nvPr/>
        </p:nvSpPr>
        <p:spPr>
          <a:xfrm>
            <a:off x="11771553" y="1395576"/>
            <a:ext cx="1034460" cy="1202508"/>
          </a:xfrm>
          <a:custGeom>
            <a:rect b="b" l="l" r="r" t="t"/>
            <a:pathLst>
              <a:path extrusionOk="0" h="1202508" w="1034460">
                <a:moveTo>
                  <a:pt x="0" y="0"/>
                </a:moveTo>
                <a:lnTo>
                  <a:pt x="1034460" y="0"/>
                </a:lnTo>
                <a:lnTo>
                  <a:pt x="1034460" y="1202508"/>
                </a:lnTo>
                <a:lnTo>
                  <a:pt x="0" y="1202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586" name="Google Shape;586;p23"/>
          <p:cNvGrpSpPr/>
          <p:nvPr/>
        </p:nvGrpSpPr>
        <p:grpSpPr>
          <a:xfrm>
            <a:off x="9144000" y="2524476"/>
            <a:ext cx="5384986" cy="3405870"/>
            <a:chOff x="0" y="0"/>
            <a:chExt cx="7179982" cy="4541160"/>
          </a:xfrm>
        </p:grpSpPr>
        <p:sp>
          <p:nvSpPr>
            <p:cNvPr id="587" name="Google Shape;587;p23"/>
            <p:cNvSpPr/>
            <p:nvPr/>
          </p:nvSpPr>
          <p:spPr>
            <a:xfrm>
              <a:off x="0" y="0"/>
              <a:ext cx="7179982" cy="4541160"/>
            </a:xfrm>
            <a:custGeom>
              <a:rect b="b" l="l" r="r" t="t"/>
              <a:pathLst>
                <a:path extrusionOk="0" h="4541160" w="7179982">
                  <a:moveTo>
                    <a:pt x="0" y="0"/>
                  </a:moveTo>
                  <a:lnTo>
                    <a:pt x="7179982" y="0"/>
                  </a:lnTo>
                  <a:lnTo>
                    <a:pt x="7179982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98" l="0" r="0" t="-198"/>
              </a:stretch>
            </a:blipFill>
            <a:ln>
              <a:noFill/>
            </a:ln>
          </p:spPr>
        </p:sp>
        <p:sp>
          <p:nvSpPr>
            <p:cNvPr id="588" name="Google Shape;588;p23"/>
            <p:cNvSpPr txBox="1"/>
            <p:nvPr/>
          </p:nvSpPr>
          <p:spPr>
            <a:xfrm>
              <a:off x="638911" y="626503"/>
              <a:ext cx="6059052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📄 Confidential Info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Avoid sharing internal memos, HR details, or sensitive drafts.</a:t>
              </a:r>
              <a:endParaRPr/>
            </a:p>
          </p:txBody>
        </p:sp>
      </p:grpSp>
      <p:sp>
        <p:nvSpPr>
          <p:cNvPr id="589" name="Google Shape;589;p23"/>
          <p:cNvSpPr/>
          <p:nvPr/>
        </p:nvSpPr>
        <p:spPr>
          <a:xfrm>
            <a:off x="7591975" y="4227411"/>
            <a:ext cx="2184544" cy="2149045"/>
          </a:xfrm>
          <a:custGeom>
            <a:rect b="b" l="l" r="r" t="t"/>
            <a:pathLst>
              <a:path extrusionOk="0" h="2149045" w="2184544">
                <a:moveTo>
                  <a:pt x="0" y="0"/>
                </a:moveTo>
                <a:lnTo>
                  <a:pt x="2184544" y="0"/>
                </a:lnTo>
                <a:lnTo>
                  <a:pt x="2184544" y="2149045"/>
                </a:lnTo>
                <a:lnTo>
                  <a:pt x="0" y="2149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0" name="Google Shape;590;p23"/>
          <p:cNvSpPr txBox="1"/>
          <p:nvPr/>
        </p:nvSpPr>
        <p:spPr>
          <a:xfrm>
            <a:off x="3219160" y="1541813"/>
            <a:ext cx="8745631" cy="773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can boost efficiency — but we must protect privacy, uphold integrity, &amp; think critically before we share or generate content.</a:t>
            </a:r>
            <a:endParaRPr/>
          </a:p>
        </p:txBody>
      </p:sp>
      <p:sp>
        <p:nvSpPr>
          <p:cNvPr id="591" name="Google Shape;591;p23"/>
          <p:cNvSpPr txBox="1"/>
          <p:nvPr/>
        </p:nvSpPr>
        <p:spPr>
          <a:xfrm>
            <a:off x="4255711" y="9294487"/>
            <a:ext cx="9776579" cy="399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🔒 Responsible use = protect data + verify outputs + use judgment.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4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7" name="Google Shape;597;p24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8" name="Google Shape;598;p24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99" name="Google Shape;599;p24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0" name="Google Shape;600;p24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1" name="Google Shape;601;p24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2" name="Google Shape;602;p24"/>
          <p:cNvSpPr txBox="1"/>
          <p:nvPr/>
        </p:nvSpPr>
        <p:spPr>
          <a:xfrm>
            <a:off x="164241" y="699924"/>
            <a:ext cx="14855469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AI in the Workplace: Ethical Boundaries</a:t>
            </a:r>
            <a:endParaRPr/>
          </a:p>
        </p:txBody>
      </p:sp>
      <p:grpSp>
        <p:nvGrpSpPr>
          <p:cNvPr id="603" name="Google Shape;603;p24"/>
          <p:cNvGrpSpPr/>
          <p:nvPr/>
        </p:nvGrpSpPr>
        <p:grpSpPr>
          <a:xfrm>
            <a:off x="2602058" y="2598084"/>
            <a:ext cx="5477460" cy="3405870"/>
            <a:chOff x="0" y="0"/>
            <a:chExt cx="7303279" cy="4541160"/>
          </a:xfrm>
        </p:grpSpPr>
        <p:sp>
          <p:nvSpPr>
            <p:cNvPr id="604" name="Google Shape;604;p24"/>
            <p:cNvSpPr/>
            <p:nvPr/>
          </p:nvSpPr>
          <p:spPr>
            <a:xfrm>
              <a:off x="0" y="0"/>
              <a:ext cx="7303279" cy="4541160"/>
            </a:xfrm>
            <a:custGeom>
              <a:rect b="b" l="l" r="r" t="t"/>
              <a:pathLst>
                <a:path extrusionOk="0" h="4541160" w="7303279">
                  <a:moveTo>
                    <a:pt x="0" y="0"/>
                  </a:moveTo>
                  <a:lnTo>
                    <a:pt x="7303279" y="0"/>
                  </a:lnTo>
                  <a:lnTo>
                    <a:pt x="7303279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060" l="0" r="0" t="-1060"/>
              </a:stretch>
            </a:blipFill>
            <a:ln>
              <a:noFill/>
            </a:ln>
          </p:spPr>
        </p:sp>
        <p:sp>
          <p:nvSpPr>
            <p:cNvPr id="605" name="Google Shape;605;p24"/>
            <p:cNvSpPr txBox="1"/>
            <p:nvPr/>
          </p:nvSpPr>
          <p:spPr>
            <a:xfrm>
              <a:off x="649883" y="626503"/>
              <a:ext cx="6163101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🧑‍🎓 Student Data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Never paste grades, names, or identifying info into AI tools.</a:t>
              </a:r>
              <a:endParaRPr/>
            </a:p>
          </p:txBody>
        </p:sp>
      </p:grpSp>
      <p:sp>
        <p:nvSpPr>
          <p:cNvPr id="606" name="Google Shape;606;p24"/>
          <p:cNvSpPr/>
          <p:nvPr/>
        </p:nvSpPr>
        <p:spPr>
          <a:xfrm rot="-826291">
            <a:off x="2092132" y="1286753"/>
            <a:ext cx="1289202" cy="1289202"/>
          </a:xfrm>
          <a:custGeom>
            <a:rect b="b" l="l" r="r" t="t"/>
            <a:pathLst>
              <a:path extrusionOk="0" h="1289202" w="1289202">
                <a:moveTo>
                  <a:pt x="0" y="0"/>
                </a:moveTo>
                <a:lnTo>
                  <a:pt x="1289202" y="0"/>
                </a:lnTo>
                <a:lnTo>
                  <a:pt x="1289202" y="1289201"/>
                </a:lnTo>
                <a:lnTo>
                  <a:pt x="0" y="1289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07" name="Google Shape;607;p24"/>
          <p:cNvSpPr/>
          <p:nvPr/>
        </p:nvSpPr>
        <p:spPr>
          <a:xfrm>
            <a:off x="11771553" y="1395576"/>
            <a:ext cx="1034460" cy="1202508"/>
          </a:xfrm>
          <a:custGeom>
            <a:rect b="b" l="l" r="r" t="t"/>
            <a:pathLst>
              <a:path extrusionOk="0" h="1202508" w="1034460">
                <a:moveTo>
                  <a:pt x="0" y="0"/>
                </a:moveTo>
                <a:lnTo>
                  <a:pt x="1034460" y="0"/>
                </a:lnTo>
                <a:lnTo>
                  <a:pt x="1034460" y="1202508"/>
                </a:lnTo>
                <a:lnTo>
                  <a:pt x="0" y="1202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08" name="Google Shape;608;p24"/>
          <p:cNvGrpSpPr/>
          <p:nvPr/>
        </p:nvGrpSpPr>
        <p:grpSpPr>
          <a:xfrm>
            <a:off x="9144000" y="2524476"/>
            <a:ext cx="5384986" cy="3405870"/>
            <a:chOff x="0" y="0"/>
            <a:chExt cx="7179982" cy="4541160"/>
          </a:xfrm>
        </p:grpSpPr>
        <p:sp>
          <p:nvSpPr>
            <p:cNvPr id="609" name="Google Shape;609;p24"/>
            <p:cNvSpPr/>
            <p:nvPr/>
          </p:nvSpPr>
          <p:spPr>
            <a:xfrm>
              <a:off x="0" y="0"/>
              <a:ext cx="7179982" cy="4541160"/>
            </a:xfrm>
            <a:custGeom>
              <a:rect b="b" l="l" r="r" t="t"/>
              <a:pathLst>
                <a:path extrusionOk="0" h="4541160" w="7179982">
                  <a:moveTo>
                    <a:pt x="0" y="0"/>
                  </a:moveTo>
                  <a:lnTo>
                    <a:pt x="7179982" y="0"/>
                  </a:lnTo>
                  <a:lnTo>
                    <a:pt x="7179982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98" l="0" r="0" t="-198"/>
              </a:stretch>
            </a:blipFill>
            <a:ln>
              <a:noFill/>
            </a:ln>
          </p:spPr>
        </p:sp>
        <p:sp>
          <p:nvSpPr>
            <p:cNvPr id="610" name="Google Shape;610;p24"/>
            <p:cNvSpPr txBox="1"/>
            <p:nvPr/>
          </p:nvSpPr>
          <p:spPr>
            <a:xfrm>
              <a:off x="638911" y="626503"/>
              <a:ext cx="6059052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📄 Confidential Info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Avoid sharing internal memos, HR details, or sensitive drafts.</a:t>
              </a:r>
              <a:endParaRPr/>
            </a:p>
          </p:txBody>
        </p:sp>
      </p:grpSp>
      <p:grpSp>
        <p:nvGrpSpPr>
          <p:cNvPr id="611" name="Google Shape;611;p24"/>
          <p:cNvGrpSpPr/>
          <p:nvPr/>
        </p:nvGrpSpPr>
        <p:grpSpPr>
          <a:xfrm>
            <a:off x="2975486" y="6003954"/>
            <a:ext cx="5385300" cy="3405870"/>
            <a:chOff x="0" y="0"/>
            <a:chExt cx="7180400" cy="4541160"/>
          </a:xfrm>
        </p:grpSpPr>
        <p:sp>
          <p:nvSpPr>
            <p:cNvPr id="612" name="Google Shape;612;p24"/>
            <p:cNvSpPr/>
            <p:nvPr/>
          </p:nvSpPr>
          <p:spPr>
            <a:xfrm>
              <a:off x="0" y="0"/>
              <a:ext cx="7180400" cy="4541160"/>
            </a:xfrm>
            <a:custGeom>
              <a:rect b="b" l="l" r="r" t="t"/>
              <a:pathLst>
                <a:path extrusionOk="0" h="4541160" w="7180400">
                  <a:moveTo>
                    <a:pt x="0" y="0"/>
                  </a:moveTo>
                  <a:lnTo>
                    <a:pt x="7180400" y="0"/>
                  </a:lnTo>
                  <a:lnTo>
                    <a:pt x="7180400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200" l="0" r="0" t="-200"/>
              </a:stretch>
            </a:blipFill>
            <a:ln>
              <a:noFill/>
            </a:ln>
          </p:spPr>
        </p:sp>
        <p:sp>
          <p:nvSpPr>
            <p:cNvPr id="613" name="Google Shape;613;p24"/>
            <p:cNvSpPr txBox="1"/>
            <p:nvPr/>
          </p:nvSpPr>
          <p:spPr>
            <a:xfrm>
              <a:off x="638949" y="626503"/>
              <a:ext cx="6059406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🧠 Bias &amp; Accuracy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Verify all AI outputs — it can “sound right” but be wrong.</a:t>
              </a:r>
              <a:endParaRPr/>
            </a:p>
          </p:txBody>
        </p:sp>
      </p:grpSp>
      <p:sp>
        <p:nvSpPr>
          <p:cNvPr id="614" name="Google Shape;614;p24"/>
          <p:cNvSpPr/>
          <p:nvPr/>
        </p:nvSpPr>
        <p:spPr>
          <a:xfrm>
            <a:off x="7591975" y="4227411"/>
            <a:ext cx="2184544" cy="2149045"/>
          </a:xfrm>
          <a:custGeom>
            <a:rect b="b" l="l" r="r" t="t"/>
            <a:pathLst>
              <a:path extrusionOk="0" h="2149045" w="2184544">
                <a:moveTo>
                  <a:pt x="0" y="0"/>
                </a:moveTo>
                <a:lnTo>
                  <a:pt x="2184544" y="0"/>
                </a:lnTo>
                <a:lnTo>
                  <a:pt x="2184544" y="2149045"/>
                </a:lnTo>
                <a:lnTo>
                  <a:pt x="0" y="2149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5" name="Google Shape;615;p24"/>
          <p:cNvSpPr txBox="1"/>
          <p:nvPr/>
        </p:nvSpPr>
        <p:spPr>
          <a:xfrm>
            <a:off x="3219160" y="1541813"/>
            <a:ext cx="8745631" cy="773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can boost efficiency — but we must protect privacy, uphold integrity, &amp; think critically before we share or generate content.</a:t>
            </a:r>
            <a:endParaRPr/>
          </a:p>
        </p:txBody>
      </p:sp>
      <p:sp>
        <p:nvSpPr>
          <p:cNvPr id="616" name="Google Shape;616;p24"/>
          <p:cNvSpPr txBox="1"/>
          <p:nvPr/>
        </p:nvSpPr>
        <p:spPr>
          <a:xfrm>
            <a:off x="4255711" y="9294487"/>
            <a:ext cx="9776579" cy="399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🔒 Responsible use = protect data + verify outputs + use judgment.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5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2" name="Google Shape;622;p25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3" name="Google Shape;623;p25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4" name="Google Shape;624;p25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5" name="Google Shape;625;p25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6" name="Google Shape;626;p25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7" name="Google Shape;627;p25"/>
          <p:cNvSpPr txBox="1"/>
          <p:nvPr/>
        </p:nvSpPr>
        <p:spPr>
          <a:xfrm>
            <a:off x="164241" y="699924"/>
            <a:ext cx="14855469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AI in the Workplace: Ethical Boundaries</a:t>
            </a:r>
            <a:endParaRPr/>
          </a:p>
        </p:txBody>
      </p:sp>
      <p:grpSp>
        <p:nvGrpSpPr>
          <p:cNvPr id="628" name="Google Shape;628;p25"/>
          <p:cNvGrpSpPr/>
          <p:nvPr/>
        </p:nvGrpSpPr>
        <p:grpSpPr>
          <a:xfrm>
            <a:off x="2602058" y="2598084"/>
            <a:ext cx="5477460" cy="3405870"/>
            <a:chOff x="0" y="0"/>
            <a:chExt cx="7303279" cy="4541160"/>
          </a:xfrm>
        </p:grpSpPr>
        <p:sp>
          <p:nvSpPr>
            <p:cNvPr id="629" name="Google Shape;629;p25"/>
            <p:cNvSpPr/>
            <p:nvPr/>
          </p:nvSpPr>
          <p:spPr>
            <a:xfrm>
              <a:off x="0" y="0"/>
              <a:ext cx="7303279" cy="4541160"/>
            </a:xfrm>
            <a:custGeom>
              <a:rect b="b" l="l" r="r" t="t"/>
              <a:pathLst>
                <a:path extrusionOk="0" h="4541160" w="7303279">
                  <a:moveTo>
                    <a:pt x="0" y="0"/>
                  </a:moveTo>
                  <a:lnTo>
                    <a:pt x="7303279" y="0"/>
                  </a:lnTo>
                  <a:lnTo>
                    <a:pt x="7303279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060" l="0" r="0" t="-1060"/>
              </a:stretch>
            </a:blipFill>
            <a:ln>
              <a:noFill/>
            </a:ln>
          </p:spPr>
        </p:sp>
        <p:sp>
          <p:nvSpPr>
            <p:cNvPr id="630" name="Google Shape;630;p25"/>
            <p:cNvSpPr txBox="1"/>
            <p:nvPr/>
          </p:nvSpPr>
          <p:spPr>
            <a:xfrm>
              <a:off x="649883" y="626503"/>
              <a:ext cx="6163101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🧑‍🎓 Student Data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Never paste grades, names, or identifying info into AI tools.</a:t>
              </a:r>
              <a:endParaRPr/>
            </a:p>
          </p:txBody>
        </p:sp>
      </p:grpSp>
      <p:sp>
        <p:nvSpPr>
          <p:cNvPr id="631" name="Google Shape;631;p25"/>
          <p:cNvSpPr/>
          <p:nvPr/>
        </p:nvSpPr>
        <p:spPr>
          <a:xfrm rot="-826291">
            <a:off x="2092132" y="1286753"/>
            <a:ext cx="1289202" cy="1289202"/>
          </a:xfrm>
          <a:custGeom>
            <a:rect b="b" l="l" r="r" t="t"/>
            <a:pathLst>
              <a:path extrusionOk="0" h="1289202" w="1289202">
                <a:moveTo>
                  <a:pt x="0" y="0"/>
                </a:moveTo>
                <a:lnTo>
                  <a:pt x="1289202" y="0"/>
                </a:lnTo>
                <a:lnTo>
                  <a:pt x="1289202" y="1289201"/>
                </a:lnTo>
                <a:lnTo>
                  <a:pt x="0" y="12892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32" name="Google Shape;632;p25"/>
          <p:cNvSpPr/>
          <p:nvPr/>
        </p:nvSpPr>
        <p:spPr>
          <a:xfrm>
            <a:off x="11771553" y="1395576"/>
            <a:ext cx="1034460" cy="1202508"/>
          </a:xfrm>
          <a:custGeom>
            <a:rect b="b" l="l" r="r" t="t"/>
            <a:pathLst>
              <a:path extrusionOk="0" h="1202508" w="1034460">
                <a:moveTo>
                  <a:pt x="0" y="0"/>
                </a:moveTo>
                <a:lnTo>
                  <a:pt x="1034460" y="0"/>
                </a:lnTo>
                <a:lnTo>
                  <a:pt x="1034460" y="1202508"/>
                </a:lnTo>
                <a:lnTo>
                  <a:pt x="0" y="12025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33" name="Google Shape;633;p25"/>
          <p:cNvGrpSpPr/>
          <p:nvPr/>
        </p:nvGrpSpPr>
        <p:grpSpPr>
          <a:xfrm>
            <a:off x="9144000" y="2524476"/>
            <a:ext cx="5384986" cy="3405870"/>
            <a:chOff x="0" y="0"/>
            <a:chExt cx="7179982" cy="4541160"/>
          </a:xfrm>
        </p:grpSpPr>
        <p:sp>
          <p:nvSpPr>
            <p:cNvPr id="634" name="Google Shape;634;p25"/>
            <p:cNvSpPr/>
            <p:nvPr/>
          </p:nvSpPr>
          <p:spPr>
            <a:xfrm>
              <a:off x="0" y="0"/>
              <a:ext cx="7179982" cy="4541160"/>
            </a:xfrm>
            <a:custGeom>
              <a:rect b="b" l="l" r="r" t="t"/>
              <a:pathLst>
                <a:path extrusionOk="0" h="4541160" w="7179982">
                  <a:moveTo>
                    <a:pt x="0" y="0"/>
                  </a:moveTo>
                  <a:lnTo>
                    <a:pt x="7179982" y="0"/>
                  </a:lnTo>
                  <a:lnTo>
                    <a:pt x="7179982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198" l="0" r="0" t="-198"/>
              </a:stretch>
            </a:blipFill>
            <a:ln>
              <a:noFill/>
            </a:ln>
          </p:spPr>
        </p:sp>
        <p:sp>
          <p:nvSpPr>
            <p:cNvPr id="635" name="Google Shape;635;p25"/>
            <p:cNvSpPr txBox="1"/>
            <p:nvPr/>
          </p:nvSpPr>
          <p:spPr>
            <a:xfrm>
              <a:off x="638911" y="626503"/>
              <a:ext cx="6059052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📄 Confidential Info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Avoid sharing internal memos, HR details, or sensitive drafts.</a:t>
              </a:r>
              <a:endParaRPr/>
            </a:p>
          </p:txBody>
        </p:sp>
      </p:grpSp>
      <p:grpSp>
        <p:nvGrpSpPr>
          <p:cNvPr id="636" name="Google Shape;636;p25"/>
          <p:cNvGrpSpPr/>
          <p:nvPr/>
        </p:nvGrpSpPr>
        <p:grpSpPr>
          <a:xfrm>
            <a:off x="2975486" y="6003954"/>
            <a:ext cx="5385300" cy="3405870"/>
            <a:chOff x="0" y="0"/>
            <a:chExt cx="7180400" cy="4541160"/>
          </a:xfrm>
        </p:grpSpPr>
        <p:sp>
          <p:nvSpPr>
            <p:cNvPr id="637" name="Google Shape;637;p25"/>
            <p:cNvSpPr/>
            <p:nvPr/>
          </p:nvSpPr>
          <p:spPr>
            <a:xfrm>
              <a:off x="0" y="0"/>
              <a:ext cx="7180400" cy="4541160"/>
            </a:xfrm>
            <a:custGeom>
              <a:rect b="b" l="l" r="r" t="t"/>
              <a:pathLst>
                <a:path extrusionOk="0" h="4541160" w="7180400">
                  <a:moveTo>
                    <a:pt x="0" y="0"/>
                  </a:moveTo>
                  <a:lnTo>
                    <a:pt x="7180400" y="0"/>
                  </a:lnTo>
                  <a:lnTo>
                    <a:pt x="7180400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200" l="0" r="0" t="-200"/>
              </a:stretch>
            </a:blipFill>
            <a:ln>
              <a:noFill/>
            </a:ln>
          </p:spPr>
        </p:sp>
        <p:sp>
          <p:nvSpPr>
            <p:cNvPr id="638" name="Google Shape;638;p25"/>
            <p:cNvSpPr txBox="1"/>
            <p:nvPr/>
          </p:nvSpPr>
          <p:spPr>
            <a:xfrm>
              <a:off x="638949" y="626503"/>
              <a:ext cx="6059406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🧠 Bias &amp; Accuracy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Verify all AI outputs — it can “sound right” but be wrong.</a:t>
              </a:r>
              <a:endParaRPr/>
            </a:p>
          </p:txBody>
        </p:sp>
      </p:grpSp>
      <p:grpSp>
        <p:nvGrpSpPr>
          <p:cNvPr id="639" name="Google Shape;639;p25"/>
          <p:cNvGrpSpPr/>
          <p:nvPr/>
        </p:nvGrpSpPr>
        <p:grpSpPr>
          <a:xfrm>
            <a:off x="9144000" y="5930345"/>
            <a:ext cx="5455213" cy="3405870"/>
            <a:chOff x="0" y="0"/>
            <a:chExt cx="7273617" cy="4541160"/>
          </a:xfrm>
        </p:grpSpPr>
        <p:sp>
          <p:nvSpPr>
            <p:cNvPr id="640" name="Google Shape;640;p25"/>
            <p:cNvSpPr/>
            <p:nvPr/>
          </p:nvSpPr>
          <p:spPr>
            <a:xfrm>
              <a:off x="0" y="0"/>
              <a:ext cx="7273617" cy="4541160"/>
            </a:xfrm>
            <a:custGeom>
              <a:rect b="b" l="l" r="r" t="t"/>
              <a:pathLst>
                <a:path extrusionOk="0" h="4541160" w="7273617">
                  <a:moveTo>
                    <a:pt x="0" y="0"/>
                  </a:moveTo>
                  <a:lnTo>
                    <a:pt x="7273617" y="0"/>
                  </a:lnTo>
                  <a:lnTo>
                    <a:pt x="7273617" y="4541160"/>
                  </a:lnTo>
                  <a:lnTo>
                    <a:pt x="0" y="454116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-852" l="0" r="0" t="-853"/>
              </a:stretch>
            </a:blipFill>
            <a:ln>
              <a:noFill/>
            </a:ln>
          </p:spPr>
        </p:sp>
        <p:sp>
          <p:nvSpPr>
            <p:cNvPr id="641" name="Google Shape;641;p25"/>
            <p:cNvSpPr txBox="1"/>
            <p:nvPr/>
          </p:nvSpPr>
          <p:spPr>
            <a:xfrm>
              <a:off x="647243" y="626503"/>
              <a:ext cx="6138070" cy="27719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60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866" u="none" cap="none" strike="noStrike">
                  <a:solidFill>
                    <a:srgbClr val="332D59"/>
                  </a:solidFill>
                  <a:latin typeface="Poppins"/>
                  <a:ea typeface="Poppins"/>
                  <a:cs typeface="Poppins"/>
                  <a:sym typeface="Poppins"/>
                </a:rPr>
                <a:t>🪪 Authorship &amp; Credit</a:t>
              </a:r>
              <a:endParaRPr/>
            </a:p>
            <a:p>
              <a:pPr indent="0" lvl="0" marL="0" marR="0" rtl="0" algn="ctr">
                <a:lnSpc>
                  <a:spcPct val="16001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66" u="none" cap="none" strike="noStrike">
                  <a:solidFill>
                    <a:srgbClr val="332D59"/>
                  </a:solidFill>
                  <a:latin typeface="Poppins Light"/>
                  <a:ea typeface="Poppins Light"/>
                  <a:cs typeface="Poppins Light"/>
                  <a:sym typeface="Poppins Light"/>
                </a:rPr>
                <a:t>Acknowledge when AI assists in writing or idea generation.</a:t>
              </a:r>
              <a:endParaRPr/>
            </a:p>
          </p:txBody>
        </p:sp>
      </p:grpSp>
      <p:sp>
        <p:nvSpPr>
          <p:cNvPr id="642" name="Google Shape;642;p25"/>
          <p:cNvSpPr/>
          <p:nvPr/>
        </p:nvSpPr>
        <p:spPr>
          <a:xfrm>
            <a:off x="7591975" y="4227411"/>
            <a:ext cx="2184544" cy="2149045"/>
          </a:xfrm>
          <a:custGeom>
            <a:rect b="b" l="l" r="r" t="t"/>
            <a:pathLst>
              <a:path extrusionOk="0" h="2149045" w="2184544">
                <a:moveTo>
                  <a:pt x="0" y="0"/>
                </a:moveTo>
                <a:lnTo>
                  <a:pt x="2184544" y="0"/>
                </a:lnTo>
                <a:lnTo>
                  <a:pt x="2184544" y="2149045"/>
                </a:lnTo>
                <a:lnTo>
                  <a:pt x="0" y="21490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43" name="Google Shape;643;p25"/>
          <p:cNvSpPr txBox="1"/>
          <p:nvPr/>
        </p:nvSpPr>
        <p:spPr>
          <a:xfrm>
            <a:off x="3219160" y="1541813"/>
            <a:ext cx="8745631" cy="7731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AI can boost efficiency — but we must protect privacy, uphold integrity, &amp; think critically before we share or generate content.</a:t>
            </a:r>
            <a:endParaRPr/>
          </a:p>
        </p:txBody>
      </p:sp>
      <p:sp>
        <p:nvSpPr>
          <p:cNvPr id="644" name="Google Shape;644;p25"/>
          <p:cNvSpPr txBox="1"/>
          <p:nvPr/>
        </p:nvSpPr>
        <p:spPr>
          <a:xfrm>
            <a:off x="4255711" y="9294487"/>
            <a:ext cx="9776579" cy="399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🔒 Responsible use = protect data + verify outputs + use judgment.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26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0" name="Google Shape;650;p26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1" name="Google Shape;651;p26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2" name="Google Shape;652;p26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3" name="Google Shape;653;p26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54" name="Google Shape;654;p26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655" name="Google Shape;655;p26"/>
          <p:cNvGraphicFramePr/>
          <p:nvPr/>
        </p:nvGraphicFramePr>
        <p:xfrm>
          <a:off x="3393120" y="19579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51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656" name="Google Shape;656;p26"/>
          <p:cNvGrpSpPr/>
          <p:nvPr/>
        </p:nvGrpSpPr>
        <p:grpSpPr>
          <a:xfrm>
            <a:off x="9676669" y="1811036"/>
            <a:ext cx="4096515" cy="1521478"/>
            <a:chOff x="0" y="-66675"/>
            <a:chExt cx="1078917" cy="400719"/>
          </a:xfrm>
        </p:grpSpPr>
        <p:sp>
          <p:nvSpPr>
            <p:cNvPr id="657" name="Google Shape;657;p26"/>
            <p:cNvSpPr/>
            <p:nvPr/>
          </p:nvSpPr>
          <p:spPr>
            <a:xfrm>
              <a:off x="0" y="0"/>
              <a:ext cx="1078917" cy="334044"/>
            </a:xfrm>
            <a:custGeom>
              <a:rect b="b" l="l" r="r" t="t"/>
              <a:pathLst>
                <a:path extrusionOk="0" h="334044" w="1078917">
                  <a:moveTo>
                    <a:pt x="0" y="0"/>
                  </a:moveTo>
                  <a:lnTo>
                    <a:pt x="1078917" y="0"/>
                  </a:lnTo>
                  <a:lnTo>
                    <a:pt x="1078917" y="334044"/>
                  </a:lnTo>
                  <a:lnTo>
                    <a:pt x="0" y="3340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58" name="Google Shape;658;p26"/>
            <p:cNvSpPr txBox="1"/>
            <p:nvPr/>
          </p:nvSpPr>
          <p:spPr>
            <a:xfrm>
              <a:off x="0" y="-66675"/>
              <a:ext cx="1078917" cy="400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5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9" name="Google Shape;659;p26"/>
          <p:cNvSpPr txBox="1"/>
          <p:nvPr/>
        </p:nvSpPr>
        <p:spPr>
          <a:xfrm>
            <a:off x="3778848" y="569679"/>
            <a:ext cx="9994335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This or That?</a:t>
            </a:r>
            <a:endParaRPr/>
          </a:p>
        </p:txBody>
      </p:sp>
      <p:sp>
        <p:nvSpPr>
          <p:cNvPr id="660" name="Google Shape;660;p26"/>
          <p:cNvSpPr txBox="1"/>
          <p:nvPr/>
        </p:nvSpPr>
        <p:spPr>
          <a:xfrm>
            <a:off x="3878763" y="1352783"/>
            <a:ext cx="9794506" cy="425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Read each scenario. Decide </a:t>
            </a:r>
            <a:r>
              <a:rPr b="1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YES (appropriate) </a:t>
            </a: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 </a:t>
            </a:r>
            <a:r>
              <a:rPr b="1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(not okay)</a:t>
            </a: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27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6" name="Google Shape;666;p27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7" name="Google Shape;667;p27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8" name="Google Shape;668;p27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69" name="Google Shape;669;p27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0" name="Google Shape;670;p27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aphicFrame>
        <p:nvGraphicFramePr>
          <p:cNvPr id="671" name="Google Shape;671;p27"/>
          <p:cNvGraphicFramePr/>
          <p:nvPr/>
        </p:nvGraphicFramePr>
        <p:xfrm>
          <a:off x="3393120" y="195795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514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672" name="Google Shape;672;p27"/>
          <p:cNvSpPr txBox="1"/>
          <p:nvPr/>
        </p:nvSpPr>
        <p:spPr>
          <a:xfrm>
            <a:off x="3778848" y="569679"/>
            <a:ext cx="9994335" cy="6956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68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This or That?</a:t>
            </a:r>
            <a:endParaRPr/>
          </a:p>
        </p:txBody>
      </p:sp>
      <p:sp>
        <p:nvSpPr>
          <p:cNvPr id="673" name="Google Shape;673;p27"/>
          <p:cNvSpPr txBox="1"/>
          <p:nvPr/>
        </p:nvSpPr>
        <p:spPr>
          <a:xfrm>
            <a:off x="3878763" y="1352783"/>
            <a:ext cx="9794506" cy="4251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Read each scenario. Decide </a:t>
            </a:r>
            <a:r>
              <a:rPr b="1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YES (appropriate) </a:t>
            </a: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 </a:t>
            </a:r>
            <a:r>
              <a:rPr b="1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(not okay)</a:t>
            </a:r>
            <a:r>
              <a:rPr b="0" i="0" lang="en-US" sz="23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28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79" name="Google Shape;679;p28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0" name="Google Shape;680;p28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1" name="Google Shape;681;p28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2" name="Google Shape;682;p28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83" name="Google Shape;683;p28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84" name="Google Shape;684;p28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685" name="Google Shape;685;p28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686" name="Google Shape;686;p28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687" name="Google Shape;687;p28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92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688" name="Google Shape;688;p28"/>
          <p:cNvGrpSpPr/>
          <p:nvPr/>
        </p:nvGrpSpPr>
        <p:grpSpPr>
          <a:xfrm>
            <a:off x="9676669" y="3622022"/>
            <a:ext cx="4096515" cy="1521478"/>
            <a:chOff x="0" y="-66675"/>
            <a:chExt cx="1078917" cy="400719"/>
          </a:xfrm>
        </p:grpSpPr>
        <p:sp>
          <p:nvSpPr>
            <p:cNvPr id="689" name="Google Shape;689;p28"/>
            <p:cNvSpPr/>
            <p:nvPr/>
          </p:nvSpPr>
          <p:spPr>
            <a:xfrm>
              <a:off x="0" y="0"/>
              <a:ext cx="1078917" cy="334044"/>
            </a:xfrm>
            <a:custGeom>
              <a:rect b="b" l="l" r="r" t="t"/>
              <a:pathLst>
                <a:path extrusionOk="0" h="334044" w="1078917">
                  <a:moveTo>
                    <a:pt x="0" y="0"/>
                  </a:moveTo>
                  <a:lnTo>
                    <a:pt x="1078917" y="0"/>
                  </a:lnTo>
                  <a:lnTo>
                    <a:pt x="1078917" y="334044"/>
                  </a:lnTo>
                  <a:lnTo>
                    <a:pt x="0" y="3340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690" name="Google Shape;690;p28"/>
            <p:cNvSpPr txBox="1"/>
            <p:nvPr/>
          </p:nvSpPr>
          <p:spPr>
            <a:xfrm>
              <a:off x="0" y="-66675"/>
              <a:ext cx="1078917" cy="400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5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29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6" name="Google Shape;696;p29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7" name="Google Shape;697;p29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8" name="Google Shape;698;p29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99" name="Google Shape;699;p29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00" name="Google Shape;700;p29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01" name="Google Shape;701;p29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02" name="Google Shape;702;p29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03" name="Google Shape;703;p29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04" name="Google Shape;704;p29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929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30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0" name="Google Shape;710;p30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1" name="Google Shape;711;p30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2" name="Google Shape;712;p30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3" name="Google Shape;713;p30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14" name="Google Shape;714;p30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15" name="Google Shape;715;p30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16" name="Google Shape;716;p30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17" name="Google Shape;717;p30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18" name="Google Shape;718;p30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719" name="Google Shape;719;p30"/>
          <p:cNvGrpSpPr/>
          <p:nvPr/>
        </p:nvGrpSpPr>
        <p:grpSpPr>
          <a:xfrm>
            <a:off x="9798770" y="5215573"/>
            <a:ext cx="4096515" cy="1521478"/>
            <a:chOff x="0" y="-66675"/>
            <a:chExt cx="1078917" cy="400719"/>
          </a:xfrm>
        </p:grpSpPr>
        <p:sp>
          <p:nvSpPr>
            <p:cNvPr id="720" name="Google Shape;720;p30"/>
            <p:cNvSpPr/>
            <p:nvPr/>
          </p:nvSpPr>
          <p:spPr>
            <a:xfrm>
              <a:off x="0" y="0"/>
              <a:ext cx="1078917" cy="334044"/>
            </a:xfrm>
            <a:custGeom>
              <a:rect b="b" l="l" r="r" t="t"/>
              <a:pathLst>
                <a:path extrusionOk="0" h="334044" w="1078917">
                  <a:moveTo>
                    <a:pt x="0" y="0"/>
                  </a:moveTo>
                  <a:lnTo>
                    <a:pt x="1078917" y="0"/>
                  </a:lnTo>
                  <a:lnTo>
                    <a:pt x="1078917" y="334044"/>
                  </a:lnTo>
                  <a:lnTo>
                    <a:pt x="0" y="3340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21" name="Google Shape;721;p30"/>
            <p:cNvSpPr txBox="1"/>
            <p:nvPr/>
          </p:nvSpPr>
          <p:spPr>
            <a:xfrm>
              <a:off x="0" y="-66675"/>
              <a:ext cx="1078917" cy="400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5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31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7" name="Google Shape;727;p31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8" name="Google Shape;728;p31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29" name="Google Shape;729;p31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0" name="Google Shape;730;p31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31" name="Google Shape;731;p31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32" name="Google Shape;732;p31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33" name="Google Shape;733;p31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34" name="Google Shape;734;p31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35" name="Google Shape;735;p31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95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7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32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1" name="Google Shape;741;p32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2" name="Google Shape;742;p32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3" name="Google Shape;743;p32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4" name="Google Shape;744;p32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45" name="Google Shape;745;p32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46" name="Google Shape;746;p32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47" name="Google Shape;747;p32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48" name="Google Shape;748;p32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49" name="Google Shape;749;p32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🧠 “You brainstorm ideas for lesson activities using AI.”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safe and encouraged creative use.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750" name="Google Shape;750;p32"/>
          <p:cNvGrpSpPr/>
          <p:nvPr/>
        </p:nvGrpSpPr>
        <p:grpSpPr>
          <a:xfrm>
            <a:off x="9676669" y="6711312"/>
            <a:ext cx="4096515" cy="1521478"/>
            <a:chOff x="0" y="-66675"/>
            <a:chExt cx="1078917" cy="400719"/>
          </a:xfrm>
        </p:grpSpPr>
        <p:sp>
          <p:nvSpPr>
            <p:cNvPr id="751" name="Google Shape;751;p32"/>
            <p:cNvSpPr/>
            <p:nvPr/>
          </p:nvSpPr>
          <p:spPr>
            <a:xfrm>
              <a:off x="0" y="0"/>
              <a:ext cx="1078917" cy="334044"/>
            </a:xfrm>
            <a:custGeom>
              <a:rect b="b" l="l" r="r" t="t"/>
              <a:pathLst>
                <a:path extrusionOk="0" h="334044" w="1078917">
                  <a:moveTo>
                    <a:pt x="0" y="0"/>
                  </a:moveTo>
                  <a:lnTo>
                    <a:pt x="1078917" y="0"/>
                  </a:lnTo>
                  <a:lnTo>
                    <a:pt x="1078917" y="334044"/>
                  </a:lnTo>
                  <a:lnTo>
                    <a:pt x="0" y="3340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52" name="Google Shape;752;p32"/>
            <p:cNvSpPr txBox="1"/>
            <p:nvPr/>
          </p:nvSpPr>
          <p:spPr>
            <a:xfrm>
              <a:off x="0" y="-66675"/>
              <a:ext cx="1078917" cy="400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5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3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8" name="Google Shape;758;p33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59" name="Google Shape;759;p33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0" name="Google Shape;760;p33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1" name="Google Shape;761;p33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62" name="Google Shape;762;p33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63" name="Google Shape;763;p33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64" name="Google Shape;764;p33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65" name="Google Shape;765;p33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66" name="Google Shape;766;p33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60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5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🧠 “You brainstorm ideas for lesson activities using AI.”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safe and encouraged creative use.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34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2" name="Google Shape;772;p34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3" name="Google Shape;773;p34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4" name="Google Shape;774;p34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5" name="Google Shape;775;p34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76" name="Google Shape;776;p34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77" name="Google Shape;777;p34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78" name="Google Shape;778;p34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79" name="Google Shape;779;p34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80" name="Google Shape;780;p34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3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🧠 “You brainstorm ideas for lesson activities using AI.”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safe &amp; encouraged creative use.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💬 “You ask AI to summarize confidential meeting notes.”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No - internal content should stay internal.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781" name="Google Shape;781;p34"/>
          <p:cNvGrpSpPr/>
          <p:nvPr/>
        </p:nvGrpSpPr>
        <p:grpSpPr>
          <a:xfrm>
            <a:off x="9768245" y="8148108"/>
            <a:ext cx="4096515" cy="1521478"/>
            <a:chOff x="0" y="-66675"/>
            <a:chExt cx="1078917" cy="400719"/>
          </a:xfrm>
        </p:grpSpPr>
        <p:sp>
          <p:nvSpPr>
            <p:cNvPr id="782" name="Google Shape;782;p34"/>
            <p:cNvSpPr/>
            <p:nvPr/>
          </p:nvSpPr>
          <p:spPr>
            <a:xfrm>
              <a:off x="0" y="0"/>
              <a:ext cx="1078917" cy="334044"/>
            </a:xfrm>
            <a:custGeom>
              <a:rect b="b" l="l" r="r" t="t"/>
              <a:pathLst>
                <a:path extrusionOk="0" h="334044" w="1078917">
                  <a:moveTo>
                    <a:pt x="0" y="0"/>
                  </a:moveTo>
                  <a:lnTo>
                    <a:pt x="1078917" y="0"/>
                  </a:lnTo>
                  <a:lnTo>
                    <a:pt x="1078917" y="334044"/>
                  </a:lnTo>
                  <a:lnTo>
                    <a:pt x="0" y="3340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783" name="Google Shape;783;p34"/>
            <p:cNvSpPr txBox="1"/>
            <p:nvPr/>
          </p:nvSpPr>
          <p:spPr>
            <a:xfrm>
              <a:off x="0" y="-66675"/>
              <a:ext cx="1078917" cy="4007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5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35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89" name="Google Shape;789;p35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0" name="Google Shape;790;p35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1" name="Google Shape;791;p35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2" name="Google Shape;792;p35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793" name="Google Shape;793;p35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794" name="Google Shape;794;p35"/>
          <p:cNvGrpSpPr/>
          <p:nvPr/>
        </p:nvGrpSpPr>
        <p:grpSpPr>
          <a:xfrm>
            <a:off x="3778849" y="560154"/>
            <a:ext cx="9994336" cy="1217762"/>
            <a:chOff x="514305" y="38100"/>
            <a:chExt cx="13325781" cy="1623683"/>
          </a:xfrm>
        </p:grpSpPr>
        <p:sp>
          <p:nvSpPr>
            <p:cNvPr id="795" name="Google Shape;795;p35"/>
            <p:cNvSpPr txBox="1"/>
            <p:nvPr/>
          </p:nvSpPr>
          <p:spPr>
            <a:xfrm>
              <a:off x="514305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This or That?</a:t>
              </a:r>
              <a:endParaRPr/>
            </a:p>
          </p:txBody>
        </p:sp>
        <p:sp>
          <p:nvSpPr>
            <p:cNvPr id="796" name="Google Shape;796;p35"/>
            <p:cNvSpPr txBox="1"/>
            <p:nvPr/>
          </p:nvSpPr>
          <p:spPr>
            <a:xfrm>
              <a:off x="647524" y="1117164"/>
              <a:ext cx="13059342" cy="54461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Read each scenario. Decide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YES (appropriate) 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or </a:t>
              </a:r>
              <a:r>
                <a:rPr b="1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(not okay)</a:t>
              </a:r>
              <a:r>
                <a:rPr b="0" i="0" lang="en-US" sz="23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  <a:endParaRPr/>
            </a:p>
          </p:txBody>
        </p:sp>
      </p:grpSp>
      <p:graphicFrame>
        <p:nvGraphicFramePr>
          <p:cNvPr id="797" name="Google Shape;797;p35"/>
          <p:cNvGraphicFramePr/>
          <p:nvPr/>
        </p:nvGraphicFramePr>
        <p:xfrm>
          <a:off x="0" y="142637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{1DAF3B4F-D31E-4288-A07E-367969284874}</a:tableStyleId>
              </a:tblPr>
              <a:tblGrid>
                <a:gridCol w="6212825"/>
                <a:gridCol w="4552950"/>
              </a:tblGrid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📨 “You ask AI to rewrite a student’s reflection to make it sound better.”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student voice must stay authentic.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23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🧾 “You paste a short, de-identified policy paragraph to make it easier to read.”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fine if no private data is shared.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👩‍🏫 “You upload a class roster to personalize outreach emails.”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No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roster = protected student data.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🧠 “You brainstorm ideas for lesson activities using AI.”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✅ </a:t>
                      </a:r>
                      <a:r>
                        <a:rPr b="1"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Yes</a:t>
                      </a: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- safe &amp; encouraged creative use.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483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💬 “You ask AI to summarize confidential meeting notes.”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40016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99" u="none" cap="none" strike="noStrike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❌ No - internal content should stay internal.</a:t>
                      </a:r>
                      <a:endParaRPr sz="1100" u="none" cap="none" strike="noStrike"/>
                    </a:p>
                  </a:txBody>
                  <a:tcPr marT="190500" marB="190500" marR="190500" marL="190500" anchor="ctr">
                    <a:lnL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36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3" name="Google Shape;803;p36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4" name="Google Shape;804;p36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5" name="Google Shape;805;p36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6" name="Google Shape;806;p36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7" name="Google Shape;807;p36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8" name="Google Shape;808;p36"/>
          <p:cNvSpPr/>
          <p:nvPr/>
        </p:nvSpPr>
        <p:spPr>
          <a:xfrm rot="-746303">
            <a:off x="10651526" y="8098821"/>
            <a:ext cx="2565024" cy="1757041"/>
          </a:xfrm>
          <a:custGeom>
            <a:rect b="b" l="l" r="r" t="t"/>
            <a:pathLst>
              <a:path extrusionOk="0" h="1757041" w="2565024">
                <a:moveTo>
                  <a:pt x="0" y="0"/>
                </a:moveTo>
                <a:lnTo>
                  <a:pt x="2565024" y="0"/>
                </a:lnTo>
                <a:lnTo>
                  <a:pt x="2565024" y="1757041"/>
                </a:lnTo>
                <a:lnTo>
                  <a:pt x="0" y="17570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09" name="Google Shape;809;p36"/>
          <p:cNvSpPr/>
          <p:nvPr/>
        </p:nvSpPr>
        <p:spPr>
          <a:xfrm>
            <a:off x="13536790" y="6872924"/>
            <a:ext cx="3059052" cy="3059052"/>
          </a:xfrm>
          <a:custGeom>
            <a:rect b="b" l="l" r="r" t="t"/>
            <a:pathLst>
              <a:path extrusionOk="0" h="3059052" w="3059052">
                <a:moveTo>
                  <a:pt x="0" y="0"/>
                </a:moveTo>
                <a:lnTo>
                  <a:pt x="3059052" y="0"/>
                </a:lnTo>
                <a:lnTo>
                  <a:pt x="3059052" y="3059052"/>
                </a:lnTo>
                <a:lnTo>
                  <a:pt x="0" y="3059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10" name="Google Shape;810;p36"/>
          <p:cNvSpPr txBox="1"/>
          <p:nvPr/>
        </p:nvSpPr>
        <p:spPr>
          <a:xfrm>
            <a:off x="3306637" y="3166426"/>
            <a:ext cx="12551686" cy="3706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⛔ No personal, student, or institutional data.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🔍 Fact-check all outputs for accuracy &amp; bias.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🧭 Stay transparent - note AI assistance if significant.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💡 Use judgment: would you show this to your supervisor?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🧠 Keep learning - AI policies evolve quickly.</a:t>
            </a:r>
            <a:endParaRPr/>
          </a:p>
        </p:txBody>
      </p:sp>
      <p:grpSp>
        <p:nvGrpSpPr>
          <p:cNvPr id="811" name="Google Shape;811;p36"/>
          <p:cNvGrpSpPr/>
          <p:nvPr/>
        </p:nvGrpSpPr>
        <p:grpSpPr>
          <a:xfrm>
            <a:off x="3799019" y="1521434"/>
            <a:ext cx="9994335" cy="1250783"/>
            <a:chOff x="0" y="38100"/>
            <a:chExt cx="13325781" cy="1667710"/>
          </a:xfrm>
        </p:grpSpPr>
        <p:sp>
          <p:nvSpPr>
            <p:cNvPr id="812" name="Google Shape;812;p36"/>
            <p:cNvSpPr txBox="1"/>
            <p:nvPr/>
          </p:nvSpPr>
          <p:spPr>
            <a:xfrm>
              <a:off x="0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Responsible Use Guidelines</a:t>
              </a:r>
              <a:endParaRPr/>
            </a:p>
          </p:txBody>
        </p:sp>
        <p:sp>
          <p:nvSpPr>
            <p:cNvPr id="813" name="Google Shape;813;p36"/>
            <p:cNvSpPr txBox="1"/>
            <p:nvPr/>
          </p:nvSpPr>
          <p:spPr>
            <a:xfrm>
              <a:off x="133219" y="1117164"/>
              <a:ext cx="13059342" cy="5886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Before you share with AI, pause and check:</a:t>
              </a:r>
              <a:endParaRPr/>
            </a:p>
          </p:txBody>
        </p:sp>
      </p:grpSp>
      <p:sp>
        <p:nvSpPr>
          <p:cNvPr id="814" name="Google Shape;814;p36"/>
          <p:cNvSpPr txBox="1"/>
          <p:nvPr/>
        </p:nvSpPr>
        <p:spPr>
          <a:xfrm>
            <a:off x="6055493" y="7757477"/>
            <a:ext cx="4729014" cy="1500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📲 Scan for Wake Tech’s AI guidelines &amp; sample privacy language.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37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0" name="Google Shape;820;p37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1" name="Google Shape;821;p37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2" name="Google Shape;822;p37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3" name="Google Shape;823;p37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4" name="Google Shape;824;p37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5" name="Google Shape;825;p37"/>
          <p:cNvSpPr/>
          <p:nvPr/>
        </p:nvSpPr>
        <p:spPr>
          <a:xfrm rot="-746303">
            <a:off x="10968356" y="8098821"/>
            <a:ext cx="2565024" cy="1757041"/>
          </a:xfrm>
          <a:custGeom>
            <a:rect b="b" l="l" r="r" t="t"/>
            <a:pathLst>
              <a:path extrusionOk="0" h="1757041" w="2565024">
                <a:moveTo>
                  <a:pt x="0" y="0"/>
                </a:moveTo>
                <a:lnTo>
                  <a:pt x="2565024" y="0"/>
                </a:lnTo>
                <a:lnTo>
                  <a:pt x="2565024" y="1757041"/>
                </a:lnTo>
                <a:lnTo>
                  <a:pt x="0" y="17570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6" name="Google Shape;826;p37"/>
          <p:cNvSpPr/>
          <p:nvPr/>
        </p:nvSpPr>
        <p:spPr>
          <a:xfrm>
            <a:off x="13536790" y="6872924"/>
            <a:ext cx="3059052" cy="3059052"/>
          </a:xfrm>
          <a:custGeom>
            <a:rect b="b" l="l" r="r" t="t"/>
            <a:pathLst>
              <a:path extrusionOk="0" h="3059052" w="3059052">
                <a:moveTo>
                  <a:pt x="0" y="0"/>
                </a:moveTo>
                <a:lnTo>
                  <a:pt x="3059052" y="0"/>
                </a:lnTo>
                <a:lnTo>
                  <a:pt x="3059052" y="3059052"/>
                </a:lnTo>
                <a:lnTo>
                  <a:pt x="0" y="3059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27" name="Google Shape;827;p37"/>
          <p:cNvSpPr txBox="1"/>
          <p:nvPr/>
        </p:nvSpPr>
        <p:spPr>
          <a:xfrm>
            <a:off x="2828470" y="3007329"/>
            <a:ext cx="13620357" cy="22015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🎯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 specific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⟶ Define the role, task, &amp; outcome.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🔄️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Iterate 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⟶ Don’t settle for draft #1 - refine until it fits.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⚖️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Stay Responsible 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⟶ Protect data, verify facts, honor ethics.</a:t>
            </a:r>
            <a:endParaRPr/>
          </a:p>
        </p:txBody>
      </p:sp>
      <p:grpSp>
        <p:nvGrpSpPr>
          <p:cNvPr id="828" name="Google Shape;828;p37"/>
          <p:cNvGrpSpPr/>
          <p:nvPr/>
        </p:nvGrpSpPr>
        <p:grpSpPr>
          <a:xfrm>
            <a:off x="3698165" y="1299347"/>
            <a:ext cx="9994335" cy="1250783"/>
            <a:chOff x="0" y="38100"/>
            <a:chExt cx="13325781" cy="1667710"/>
          </a:xfrm>
        </p:grpSpPr>
        <p:sp>
          <p:nvSpPr>
            <p:cNvPr id="829" name="Google Shape;829;p37"/>
            <p:cNvSpPr txBox="1"/>
            <p:nvPr/>
          </p:nvSpPr>
          <p:spPr>
            <a:xfrm>
              <a:off x="0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Key Takeaways</a:t>
              </a:r>
              <a:endParaRPr/>
            </a:p>
          </p:txBody>
        </p:sp>
        <p:sp>
          <p:nvSpPr>
            <p:cNvPr id="830" name="Google Shape;830;p37"/>
            <p:cNvSpPr txBox="1"/>
            <p:nvPr/>
          </p:nvSpPr>
          <p:spPr>
            <a:xfrm>
              <a:off x="133219" y="1117164"/>
              <a:ext cx="13059342" cy="5886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 Things to Remember</a:t>
              </a:r>
              <a:endParaRPr/>
            </a:p>
          </p:txBody>
        </p:sp>
      </p:grpSp>
      <p:sp>
        <p:nvSpPr>
          <p:cNvPr id="831" name="Google Shape;831;p37"/>
          <p:cNvSpPr txBox="1"/>
          <p:nvPr/>
        </p:nvSpPr>
        <p:spPr>
          <a:xfrm>
            <a:off x="6330826" y="7918842"/>
            <a:ext cx="4729014" cy="1500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📲 Scan for Wake Tech’s AI guidelines &amp; sample privacy language.</a:t>
            </a:r>
            <a:endParaRPr/>
          </a:p>
        </p:txBody>
      </p:sp>
      <p:sp>
        <p:nvSpPr>
          <p:cNvPr id="832" name="Google Shape;832;p37"/>
          <p:cNvSpPr txBox="1"/>
          <p:nvPr/>
        </p:nvSpPr>
        <p:spPr>
          <a:xfrm>
            <a:off x="4905693" y="5728221"/>
            <a:ext cx="7579281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✨ Prompt clearly · Iterate often · Think critically.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38"/>
          <p:cNvSpPr/>
          <p:nvPr/>
        </p:nvSpPr>
        <p:spPr>
          <a:xfrm rot="-4645195">
            <a:off x="14772298" y="-2642112"/>
            <a:ext cx="4462611" cy="6108296"/>
          </a:xfrm>
          <a:custGeom>
            <a:rect b="b" l="l" r="r" t="t"/>
            <a:pathLst>
              <a:path extrusionOk="0" h="6108296" w="4462611">
                <a:moveTo>
                  <a:pt x="0" y="0"/>
                </a:moveTo>
                <a:lnTo>
                  <a:pt x="4462611" y="0"/>
                </a:lnTo>
                <a:lnTo>
                  <a:pt x="4462611" y="6108296"/>
                </a:lnTo>
                <a:lnTo>
                  <a:pt x="0" y="61082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38" name="Google Shape;838;p38"/>
          <p:cNvSpPr/>
          <p:nvPr/>
        </p:nvSpPr>
        <p:spPr>
          <a:xfrm rot="6721165">
            <a:off x="-2197349" y="6583605"/>
            <a:ext cx="4723179" cy="6464953"/>
          </a:xfrm>
          <a:custGeom>
            <a:rect b="b" l="l" r="r" t="t"/>
            <a:pathLst>
              <a:path extrusionOk="0" h="6464953" w="4723179">
                <a:moveTo>
                  <a:pt x="0" y="0"/>
                </a:moveTo>
                <a:lnTo>
                  <a:pt x="4723179" y="0"/>
                </a:lnTo>
                <a:lnTo>
                  <a:pt x="4723179" y="6464954"/>
                </a:lnTo>
                <a:lnTo>
                  <a:pt x="0" y="6464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39" name="Google Shape;839;p38"/>
          <p:cNvSpPr/>
          <p:nvPr/>
        </p:nvSpPr>
        <p:spPr>
          <a:xfrm rot="7054300">
            <a:off x="16327902" y="1974791"/>
            <a:ext cx="2732801" cy="2715446"/>
          </a:xfrm>
          <a:custGeom>
            <a:rect b="b" l="l" r="r" t="t"/>
            <a:pathLst>
              <a:path extrusionOk="0" h="2715446" w="2732801">
                <a:moveTo>
                  <a:pt x="0" y="0"/>
                </a:moveTo>
                <a:lnTo>
                  <a:pt x="2732801" y="0"/>
                </a:lnTo>
                <a:lnTo>
                  <a:pt x="2732801" y="2715446"/>
                </a:lnTo>
                <a:lnTo>
                  <a:pt x="0" y="27154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0" name="Google Shape;840;p38"/>
          <p:cNvSpPr/>
          <p:nvPr/>
        </p:nvSpPr>
        <p:spPr>
          <a:xfrm rot="-3179338">
            <a:off x="-635742" y="5396414"/>
            <a:ext cx="2892367" cy="2873999"/>
          </a:xfrm>
          <a:custGeom>
            <a:rect b="b" l="l" r="r" t="t"/>
            <a:pathLst>
              <a:path extrusionOk="0" h="2873999" w="2892367">
                <a:moveTo>
                  <a:pt x="0" y="0"/>
                </a:moveTo>
                <a:lnTo>
                  <a:pt x="2892366" y="0"/>
                </a:lnTo>
                <a:lnTo>
                  <a:pt x="2892366" y="2873999"/>
                </a:lnTo>
                <a:lnTo>
                  <a:pt x="0" y="28739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1" name="Google Shape;841;p38"/>
          <p:cNvSpPr/>
          <p:nvPr/>
        </p:nvSpPr>
        <p:spPr>
          <a:xfrm rot="2700000">
            <a:off x="-1228798" y="2085977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9" y="0"/>
                </a:lnTo>
                <a:lnTo>
                  <a:pt x="322121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2" name="Google Shape;842;p38"/>
          <p:cNvSpPr/>
          <p:nvPr/>
        </p:nvSpPr>
        <p:spPr>
          <a:xfrm rot="-8274597">
            <a:off x="16415166" y="3737496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3" name="Google Shape;843;p38"/>
          <p:cNvSpPr/>
          <p:nvPr/>
        </p:nvSpPr>
        <p:spPr>
          <a:xfrm rot="-746303">
            <a:off x="10968356" y="8098821"/>
            <a:ext cx="2565024" cy="1757041"/>
          </a:xfrm>
          <a:custGeom>
            <a:rect b="b" l="l" r="r" t="t"/>
            <a:pathLst>
              <a:path extrusionOk="0" h="1757041" w="2565024">
                <a:moveTo>
                  <a:pt x="0" y="0"/>
                </a:moveTo>
                <a:lnTo>
                  <a:pt x="2565024" y="0"/>
                </a:lnTo>
                <a:lnTo>
                  <a:pt x="2565024" y="1757041"/>
                </a:lnTo>
                <a:lnTo>
                  <a:pt x="0" y="17570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4" name="Google Shape;844;p38"/>
          <p:cNvSpPr/>
          <p:nvPr/>
        </p:nvSpPr>
        <p:spPr>
          <a:xfrm>
            <a:off x="13536790" y="6872924"/>
            <a:ext cx="3059052" cy="3059052"/>
          </a:xfrm>
          <a:custGeom>
            <a:rect b="b" l="l" r="r" t="t"/>
            <a:pathLst>
              <a:path extrusionOk="0" h="3059052" w="3059052">
                <a:moveTo>
                  <a:pt x="0" y="0"/>
                </a:moveTo>
                <a:lnTo>
                  <a:pt x="3059052" y="0"/>
                </a:lnTo>
                <a:lnTo>
                  <a:pt x="3059052" y="3059052"/>
                </a:lnTo>
                <a:lnTo>
                  <a:pt x="0" y="30590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45" name="Google Shape;845;p38"/>
          <p:cNvSpPr txBox="1"/>
          <p:nvPr/>
        </p:nvSpPr>
        <p:spPr>
          <a:xfrm>
            <a:off x="2828470" y="3007329"/>
            <a:ext cx="13620357" cy="22015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🎯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 specific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⟶ Define the role, task, &amp; outcome.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🔄️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Iterate 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⟶ Don’t settle for draft #1 - refine until it fits.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⚖️</a:t>
            </a:r>
            <a:r>
              <a:rPr b="1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Stay Responsible </a:t>
            </a:r>
            <a:r>
              <a:rPr b="0" i="0" lang="en-US" sz="29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⟶ Protect data, verify facts, honor ethics.</a:t>
            </a:r>
            <a:endParaRPr/>
          </a:p>
        </p:txBody>
      </p:sp>
      <p:grpSp>
        <p:nvGrpSpPr>
          <p:cNvPr id="846" name="Google Shape;846;p38"/>
          <p:cNvGrpSpPr/>
          <p:nvPr/>
        </p:nvGrpSpPr>
        <p:grpSpPr>
          <a:xfrm>
            <a:off x="3698165" y="1299347"/>
            <a:ext cx="9994335" cy="1250783"/>
            <a:chOff x="0" y="38100"/>
            <a:chExt cx="13325781" cy="1667710"/>
          </a:xfrm>
        </p:grpSpPr>
        <p:sp>
          <p:nvSpPr>
            <p:cNvPr id="847" name="Google Shape;847;p38"/>
            <p:cNvSpPr txBox="1"/>
            <p:nvPr/>
          </p:nvSpPr>
          <p:spPr>
            <a:xfrm>
              <a:off x="0" y="38100"/>
              <a:ext cx="13325781" cy="9402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299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4868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Key Takeaways</a:t>
              </a:r>
              <a:endParaRPr/>
            </a:p>
          </p:txBody>
        </p:sp>
        <p:sp>
          <p:nvSpPr>
            <p:cNvPr id="848" name="Google Shape;848;p38"/>
            <p:cNvSpPr txBox="1"/>
            <p:nvPr/>
          </p:nvSpPr>
          <p:spPr>
            <a:xfrm>
              <a:off x="133219" y="1117164"/>
              <a:ext cx="13059342" cy="5886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5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3 Things to Remember</a:t>
              </a:r>
              <a:endParaRPr/>
            </a:p>
          </p:txBody>
        </p:sp>
      </p:grpSp>
      <p:sp>
        <p:nvSpPr>
          <p:cNvPr id="849" name="Google Shape;849;p38"/>
          <p:cNvSpPr txBox="1"/>
          <p:nvPr/>
        </p:nvSpPr>
        <p:spPr>
          <a:xfrm>
            <a:off x="6330826" y="7918842"/>
            <a:ext cx="4729014" cy="150082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📲 Scan for Wake Tech’s AI guidelines &amp; sample privacy language.</a:t>
            </a:r>
            <a:endParaRPr/>
          </a:p>
        </p:txBody>
      </p:sp>
      <p:sp>
        <p:nvSpPr>
          <p:cNvPr id="850" name="Google Shape;850;p38"/>
          <p:cNvSpPr txBox="1"/>
          <p:nvPr/>
        </p:nvSpPr>
        <p:spPr>
          <a:xfrm>
            <a:off x="4905693" y="5728221"/>
            <a:ext cx="7579281" cy="441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US" sz="2487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✨ Prompt clearly · Iterate often · Think critically.</a:t>
            </a:r>
            <a:endParaRPr/>
          </a:p>
        </p:txBody>
      </p:sp>
      <p:grpSp>
        <p:nvGrpSpPr>
          <p:cNvPr id="851" name="Google Shape;851;p38"/>
          <p:cNvGrpSpPr/>
          <p:nvPr/>
        </p:nvGrpSpPr>
        <p:grpSpPr>
          <a:xfrm>
            <a:off x="2844601" y="6729457"/>
            <a:ext cx="10091441" cy="1139509"/>
            <a:chOff x="0" y="0"/>
            <a:chExt cx="13455254" cy="1519345"/>
          </a:xfrm>
        </p:grpSpPr>
        <p:sp>
          <p:nvSpPr>
            <p:cNvPr id="852" name="Google Shape;852;p38"/>
            <p:cNvSpPr/>
            <p:nvPr/>
          </p:nvSpPr>
          <p:spPr>
            <a:xfrm>
              <a:off x="0" y="0"/>
              <a:ext cx="2276172" cy="1519345"/>
            </a:xfrm>
            <a:custGeom>
              <a:rect b="b" l="l" r="r" t="t"/>
              <a:pathLst>
                <a:path extrusionOk="0" h="1519345" w="2276172">
                  <a:moveTo>
                    <a:pt x="0" y="0"/>
                  </a:moveTo>
                  <a:lnTo>
                    <a:pt x="2276172" y="0"/>
                  </a:lnTo>
                  <a:lnTo>
                    <a:pt x="2276172" y="1519345"/>
                  </a:lnTo>
                  <a:lnTo>
                    <a:pt x="0" y="15193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53" name="Google Shape;853;p38"/>
            <p:cNvSpPr txBox="1"/>
            <p:nvPr/>
          </p:nvSpPr>
          <p:spPr>
            <a:xfrm>
              <a:off x="2146698" y="107950"/>
              <a:ext cx="11308556" cy="65172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787" u="none" cap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What’s one way I’ll use AI differently after today?</a:t>
              </a:r>
              <a:endParaRPr/>
            </a:p>
          </p:txBody>
        </p:sp>
      </p:grpSp>
    </p:spTree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39"/>
          <p:cNvSpPr/>
          <p:nvPr/>
        </p:nvSpPr>
        <p:spPr>
          <a:xfrm>
            <a:off x="16253182" y="3658568"/>
            <a:ext cx="6012398" cy="8229600"/>
          </a:xfrm>
          <a:custGeom>
            <a:rect b="b" l="l" r="r" t="t"/>
            <a:pathLst>
              <a:path extrusionOk="0" h="8229600" w="6012398">
                <a:moveTo>
                  <a:pt x="0" y="0"/>
                </a:moveTo>
                <a:lnTo>
                  <a:pt x="6012398" y="0"/>
                </a:lnTo>
                <a:lnTo>
                  <a:pt x="6012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9" name="Google Shape;859;p39"/>
          <p:cNvSpPr/>
          <p:nvPr/>
        </p:nvSpPr>
        <p:spPr>
          <a:xfrm rot="-9358996">
            <a:off x="-3411286" y="-2707860"/>
            <a:ext cx="6012398" cy="8229600"/>
          </a:xfrm>
          <a:custGeom>
            <a:rect b="b" l="l" r="r" t="t"/>
            <a:pathLst>
              <a:path extrusionOk="0" h="8229600" w="6012398">
                <a:moveTo>
                  <a:pt x="0" y="0"/>
                </a:moveTo>
                <a:lnTo>
                  <a:pt x="6012398" y="0"/>
                </a:lnTo>
                <a:lnTo>
                  <a:pt x="60123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0" name="Google Shape;860;p39"/>
          <p:cNvSpPr/>
          <p:nvPr/>
        </p:nvSpPr>
        <p:spPr>
          <a:xfrm rot="-9900503">
            <a:off x="14015614" y="7656971"/>
            <a:ext cx="3681855" cy="3658473"/>
          </a:xfrm>
          <a:custGeom>
            <a:rect b="b" l="l" r="r" t="t"/>
            <a:pathLst>
              <a:path extrusionOk="0" h="3658473" w="3681855">
                <a:moveTo>
                  <a:pt x="0" y="0"/>
                </a:moveTo>
                <a:lnTo>
                  <a:pt x="3681855" y="0"/>
                </a:lnTo>
                <a:lnTo>
                  <a:pt x="3681855" y="3658473"/>
                </a:lnTo>
                <a:lnTo>
                  <a:pt x="0" y="3658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1" name="Google Shape;861;p39"/>
          <p:cNvSpPr/>
          <p:nvPr/>
        </p:nvSpPr>
        <p:spPr>
          <a:xfrm rot="2340499">
            <a:off x="1559361" y="-601884"/>
            <a:ext cx="3681855" cy="3658473"/>
          </a:xfrm>
          <a:custGeom>
            <a:rect b="b" l="l" r="r" t="t"/>
            <a:pathLst>
              <a:path extrusionOk="0" h="3658473" w="3681855">
                <a:moveTo>
                  <a:pt x="0" y="0"/>
                </a:moveTo>
                <a:lnTo>
                  <a:pt x="3681855" y="0"/>
                </a:lnTo>
                <a:lnTo>
                  <a:pt x="3681855" y="3658473"/>
                </a:lnTo>
                <a:lnTo>
                  <a:pt x="0" y="36584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2" name="Google Shape;862;p39"/>
          <p:cNvSpPr/>
          <p:nvPr/>
        </p:nvSpPr>
        <p:spPr>
          <a:xfrm rot="-9106934">
            <a:off x="15790238" y="-307325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3" name="Google Shape;863;p39"/>
          <p:cNvSpPr/>
          <p:nvPr/>
        </p:nvSpPr>
        <p:spPr>
          <a:xfrm rot="3509395">
            <a:off x="-95128" y="6602674"/>
            <a:ext cx="3221218" cy="4114800"/>
          </a:xfrm>
          <a:custGeom>
            <a:rect b="b" l="l" r="r" t="t"/>
            <a:pathLst>
              <a:path extrusionOk="0" h="4114800" w="3221218">
                <a:moveTo>
                  <a:pt x="0" y="0"/>
                </a:moveTo>
                <a:lnTo>
                  <a:pt x="3221218" y="0"/>
                </a:lnTo>
                <a:lnTo>
                  <a:pt x="322121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4" name="Google Shape;864;p39"/>
          <p:cNvSpPr txBox="1"/>
          <p:nvPr/>
        </p:nvSpPr>
        <p:spPr>
          <a:xfrm>
            <a:off x="2226624" y="3858593"/>
            <a:ext cx="13834752" cy="11877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7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149" u="none" cap="none" strike="noStrike">
                <a:solidFill>
                  <a:srgbClr val="1D2F29"/>
                </a:solidFill>
                <a:latin typeface="Poppins"/>
                <a:ea typeface="Poppins"/>
                <a:cs typeface="Poppins"/>
                <a:sym typeface="Poppins"/>
              </a:rPr>
              <a:t>THANK YOU!!</a:t>
            </a:r>
            <a:endParaRPr/>
          </a:p>
        </p:txBody>
      </p:sp>
      <p:grpSp>
        <p:nvGrpSpPr>
          <p:cNvPr id="865" name="Google Shape;865;p39"/>
          <p:cNvGrpSpPr/>
          <p:nvPr/>
        </p:nvGrpSpPr>
        <p:grpSpPr>
          <a:xfrm>
            <a:off x="7244242" y="6018082"/>
            <a:ext cx="3799517" cy="1481812"/>
            <a:chOff x="0" y="0"/>
            <a:chExt cx="5066023" cy="1975749"/>
          </a:xfrm>
        </p:grpSpPr>
        <p:sp>
          <p:nvSpPr>
            <p:cNvPr id="866" name="Google Shape;866;p39"/>
            <p:cNvSpPr/>
            <p:nvPr/>
          </p:nvSpPr>
          <p:spPr>
            <a:xfrm>
              <a:off x="0" y="0"/>
              <a:ext cx="5066023" cy="1975749"/>
            </a:xfrm>
            <a:custGeom>
              <a:rect b="b" l="l" r="r" t="t"/>
              <a:pathLst>
                <a:path extrusionOk="0" h="1975749" w="5066023">
                  <a:moveTo>
                    <a:pt x="0" y="0"/>
                  </a:moveTo>
                  <a:lnTo>
                    <a:pt x="5066023" y="0"/>
                  </a:lnTo>
                  <a:lnTo>
                    <a:pt x="5066023" y="1975749"/>
                  </a:lnTo>
                  <a:lnTo>
                    <a:pt x="0" y="197574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867" name="Google Shape;867;p39"/>
            <p:cNvSpPr txBox="1"/>
            <p:nvPr/>
          </p:nvSpPr>
          <p:spPr>
            <a:xfrm>
              <a:off x="658101" y="513484"/>
              <a:ext cx="3749820" cy="58869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587" u="none" cap="none" strike="noStrike">
                  <a:solidFill>
                    <a:srgbClr val="1D2F29"/>
                  </a:solidFill>
                  <a:latin typeface="Poppins"/>
                  <a:ea typeface="Poppins"/>
                  <a:cs typeface="Poppins"/>
                  <a:sym typeface="Poppins"/>
                </a:rPr>
                <a:t>Presented By:</a:t>
              </a:r>
              <a:endParaRPr/>
            </a:p>
          </p:txBody>
        </p:sp>
        <p:sp>
          <p:nvSpPr>
            <p:cNvPr id="868" name="Google Shape;868;p39"/>
            <p:cNvSpPr txBox="1"/>
            <p:nvPr/>
          </p:nvSpPr>
          <p:spPr>
            <a:xfrm>
              <a:off x="923831" y="1035499"/>
              <a:ext cx="3218361" cy="501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3998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66" u="none" cap="none" strike="noStrike">
                  <a:solidFill>
                    <a:srgbClr val="1D2F29"/>
                  </a:solidFill>
                  <a:latin typeface="Poppins ExtraLight"/>
                  <a:ea typeface="Poppins ExtraLight"/>
                  <a:cs typeface="Poppins ExtraLight"/>
                  <a:sym typeface="Poppins ExtraLight"/>
                </a:rPr>
                <a:t>Allison Banks</a:t>
              </a:r>
              <a:endParaRPr/>
            </a:p>
          </p:txBody>
        </p:sp>
      </p:grpSp>
      <p:sp>
        <p:nvSpPr>
          <p:cNvPr id="869" name="Google Shape;869;p39"/>
          <p:cNvSpPr txBox="1"/>
          <p:nvPr/>
        </p:nvSpPr>
        <p:spPr>
          <a:xfrm>
            <a:off x="4925799" y="5312575"/>
            <a:ext cx="8436403" cy="4917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66" u="none" cap="none" strike="noStrike">
                <a:solidFill>
                  <a:srgbClr val="332D59"/>
                </a:solidFill>
                <a:latin typeface="Poppins"/>
                <a:ea typeface="Poppins"/>
                <a:cs typeface="Poppins"/>
                <a:sym typeface="Poppins"/>
              </a:rPr>
              <a:t>Email: </a:t>
            </a:r>
            <a:r>
              <a:rPr b="0" i="0" lang="en-US" sz="2766" u="none" cap="none" strike="noStrike">
                <a:solidFill>
                  <a:srgbClr val="332D59"/>
                </a:solidFill>
                <a:latin typeface="Poppins Light"/>
                <a:ea typeface="Poppins Light"/>
                <a:cs typeface="Poppins Light"/>
                <a:sym typeface="Poppins Light"/>
              </a:rPr>
              <a:t>abanks6@waketech.edu</a:t>
            </a:r>
            <a:endParaRPr/>
          </a:p>
        </p:txBody>
      </p: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