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12192000"/>
  <p:notesSz cx="6858000" cy="9144000"/>
  <p:embeddedFontLst>
    <p:embeddedFont>
      <p:font typeface="Open Sans SemiBold"/>
      <p:regular r:id="rId26"/>
      <p:bold r:id="rId27"/>
      <p:italic r:id="rId28"/>
      <p:boldItalic r:id="rId29"/>
    </p:embeddedFont>
    <p:embeddedFont>
      <p:font typeface="Onest"/>
      <p:regular r:id="rId30"/>
      <p:bold r:id="rId31"/>
    </p:embeddedFont>
    <p:embeddedFont>
      <p:font typeface="Rubik"/>
      <p:regular r:id="rId32"/>
      <p:bold r:id="rId33"/>
      <p:italic r:id="rId34"/>
      <p:boldItalic r:id="rId35"/>
    </p:embeddedFont>
    <p:embeddedFont>
      <p:font typeface="Nunito Sans"/>
      <p:regular r:id="rId36"/>
      <p:bold r:id="rId37"/>
      <p:italic r:id="rId38"/>
      <p:boldItalic r:id="rId39"/>
    </p:embeddedFont>
    <p:embeddedFont>
      <p:font typeface="Open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4" roundtripDataSignature="AMtx7mh/ZV43bgPDQcrkWqLrja8DLuGV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4313FED-0FBA-4EF4-BE9B-268454A763CB}">
  <a:tblStyle styleId="{94313FED-0FBA-4EF4-BE9B-268454A763CB}" styleName="Table_0">
    <a:wholeTbl>
      <a:tcTxStyle b="off" i="off">
        <a:font>
          <a:latin typeface="Open Sans"/>
          <a:ea typeface="Open Sans"/>
          <a:cs typeface="Open Sans"/>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4"/>
              </a:solidFill>
              <a:prstDash val="solid"/>
              <a:round/>
              <a:headEnd len="sm" w="sm" type="none"/>
              <a:tailEnd len="sm" w="sm" type="none"/>
            </a:ln>
          </a:top>
          <a:bottom>
            <a:ln cap="flat" cmpd="sng" w="12700">
              <a:solidFill>
                <a:schemeClr val="accent4"/>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4">
              <a:alpha val="20000"/>
            </a:schemeClr>
          </a:solidFill>
        </a:fill>
      </a:tcStyle>
    </a:band1H>
    <a:band2H>
      <a:tcTxStyle/>
    </a:band2H>
    <a:band1V>
      <a:tcTxStyle/>
      <a:tcStyle>
        <a:fill>
          <a:solidFill>
            <a:schemeClr val="accent4">
              <a:alpha val="20000"/>
            </a:schemeClr>
          </a:solidFill>
        </a:fill>
      </a:tcStyle>
    </a:band1V>
    <a:band2V>
      <a:tcTxStyle/>
    </a:band2V>
    <a:lastCol>
      <a:tcTxStyle b="on" i="off"/>
    </a:lastCol>
    <a:firstCol>
      <a:tcTxStyle b="on" i="off"/>
    </a:firstCol>
    <a:lastRow>
      <a:tcTxStyle b="on" i="off"/>
      <a:tcStyle>
        <a:tcBdr>
          <a:top>
            <a:ln cap="flat" cmpd="sng" w="12700">
              <a:solidFill>
                <a:schemeClr val="accent4"/>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4"/>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665211FB-30AD-4F61-8384-ECB7ECA784F8}"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OpenSans-regular.fntdata"/><Relationship Id="rId20" Type="http://schemas.openxmlformats.org/officeDocument/2006/relationships/slide" Target="slides/slide15.xml"/><Relationship Id="rId42" Type="http://schemas.openxmlformats.org/officeDocument/2006/relationships/font" Target="fonts/OpenSans-italic.fntdata"/><Relationship Id="rId41" Type="http://schemas.openxmlformats.org/officeDocument/2006/relationships/font" Target="fonts/OpenSans-bold.fntdata"/><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font" Target="fonts/OpenSans-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SemiBold-regular.fntdata"/><Relationship Id="rId25" Type="http://schemas.openxmlformats.org/officeDocument/2006/relationships/slide" Target="slides/slide20.xml"/><Relationship Id="rId28" Type="http://schemas.openxmlformats.org/officeDocument/2006/relationships/font" Target="fonts/OpenSansSemiBold-italic.fntdata"/><Relationship Id="rId27" Type="http://schemas.openxmlformats.org/officeDocument/2006/relationships/font" Target="fonts/OpenSansSemiBol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SemiBold-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nest-bold.fntdata"/><Relationship Id="rId30" Type="http://schemas.openxmlformats.org/officeDocument/2006/relationships/font" Target="fonts/Onest-regular.fntdata"/><Relationship Id="rId11" Type="http://schemas.openxmlformats.org/officeDocument/2006/relationships/slide" Target="slides/slide6.xml"/><Relationship Id="rId33" Type="http://schemas.openxmlformats.org/officeDocument/2006/relationships/font" Target="fonts/Rubik-bold.fntdata"/><Relationship Id="rId10" Type="http://schemas.openxmlformats.org/officeDocument/2006/relationships/slide" Target="slides/slide5.xml"/><Relationship Id="rId32" Type="http://schemas.openxmlformats.org/officeDocument/2006/relationships/font" Target="fonts/Rubik-regular.fntdata"/><Relationship Id="rId13" Type="http://schemas.openxmlformats.org/officeDocument/2006/relationships/slide" Target="slides/slide8.xml"/><Relationship Id="rId35" Type="http://schemas.openxmlformats.org/officeDocument/2006/relationships/font" Target="fonts/Rubik-boldItalic.fntdata"/><Relationship Id="rId12" Type="http://schemas.openxmlformats.org/officeDocument/2006/relationships/slide" Target="slides/slide7.xml"/><Relationship Id="rId34" Type="http://schemas.openxmlformats.org/officeDocument/2006/relationships/font" Target="fonts/Rubik-italic.fntdata"/><Relationship Id="rId15" Type="http://schemas.openxmlformats.org/officeDocument/2006/relationships/slide" Target="slides/slide10.xml"/><Relationship Id="rId37" Type="http://schemas.openxmlformats.org/officeDocument/2006/relationships/font" Target="fonts/NunitoSans-bold.fntdata"/><Relationship Id="rId14" Type="http://schemas.openxmlformats.org/officeDocument/2006/relationships/slide" Target="slides/slide9.xml"/><Relationship Id="rId36" Type="http://schemas.openxmlformats.org/officeDocument/2006/relationships/font" Target="fonts/NunitoSans-regular.fntdata"/><Relationship Id="rId17" Type="http://schemas.openxmlformats.org/officeDocument/2006/relationships/slide" Target="slides/slide12.xml"/><Relationship Id="rId39" Type="http://schemas.openxmlformats.org/officeDocument/2006/relationships/font" Target="fonts/NunitoSans-boldItalic.fntdata"/><Relationship Id="rId16" Type="http://schemas.openxmlformats.org/officeDocument/2006/relationships/slide" Target="slides/slide11.xml"/><Relationship Id="rId38" Type="http://schemas.openxmlformats.org/officeDocument/2006/relationships/font" Target="fonts/NunitoSans-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latin typeface="Arial"/>
              <a:ea typeface="Arial"/>
              <a:cs typeface="Arial"/>
              <a:sym typeface="Arial"/>
            </a:endParaRPr>
          </a:p>
        </p:txBody>
      </p:sp>
      <p:sp>
        <p:nvSpPr>
          <p:cNvPr id="117" name="Google Shape;11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latin typeface="Arial"/>
              <a:ea typeface="Arial"/>
              <a:cs typeface="Arial"/>
              <a:sym typeface="Arial"/>
            </a:endParaRPr>
          </a:p>
        </p:txBody>
      </p:sp>
      <p:sp>
        <p:nvSpPr>
          <p:cNvPr id="141" name="Google Shape;14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p>
        </p:txBody>
      </p:sp>
      <p:sp>
        <p:nvSpPr>
          <p:cNvPr id="168" name="Google Shape;16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latin typeface="Arial"/>
              <a:ea typeface="Arial"/>
              <a:cs typeface="Arial"/>
              <a:sym typeface="Arial"/>
            </a:endParaRPr>
          </a:p>
        </p:txBody>
      </p:sp>
      <p:sp>
        <p:nvSpPr>
          <p:cNvPr id="186" name="Google Shape;18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p>
        </p:txBody>
      </p:sp>
      <p:sp>
        <p:nvSpPr>
          <p:cNvPr id="254" name="Google Shape;25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p>
        </p:txBody>
      </p:sp>
      <p:sp>
        <p:nvSpPr>
          <p:cNvPr id="271" name="Google Shape;27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latin typeface="Arial"/>
              <a:ea typeface="Arial"/>
              <a:cs typeface="Arial"/>
              <a:sym typeface="Arial"/>
            </a:endParaRPr>
          </a:p>
        </p:txBody>
      </p:sp>
      <p:sp>
        <p:nvSpPr>
          <p:cNvPr id="290" name="Google Shape;29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p>
        </p:txBody>
      </p:sp>
      <p:sp>
        <p:nvSpPr>
          <p:cNvPr id="306" name="Google Shape;30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rgbClr val="0A0A0A"/>
              </a:solidFill>
              <a:latin typeface="Arial"/>
              <a:ea typeface="Arial"/>
              <a:cs typeface="Arial"/>
              <a:sym typeface="Arial"/>
            </a:endParaRPr>
          </a:p>
        </p:txBody>
      </p:sp>
      <p:sp>
        <p:nvSpPr>
          <p:cNvPr id="322" name="Google Shape;32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latin typeface="Arial"/>
              <a:ea typeface="Arial"/>
              <a:cs typeface="Arial"/>
              <a:sym typeface="Arial"/>
            </a:endParaRPr>
          </a:p>
        </p:txBody>
      </p:sp>
      <p:sp>
        <p:nvSpPr>
          <p:cNvPr id="349" name="Google Shape;34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latin typeface="Arial"/>
              <a:ea typeface="Arial"/>
              <a:cs typeface="Arial"/>
              <a:sym typeface="Arial"/>
            </a:endParaRPr>
          </a:p>
        </p:txBody>
      </p:sp>
      <p:sp>
        <p:nvSpPr>
          <p:cNvPr id="370" name="Google Shape;37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latin typeface="Arial"/>
              <a:ea typeface="Arial"/>
              <a:cs typeface="Arial"/>
              <a:sym typeface="Arial"/>
            </a:endParaRPr>
          </a:p>
        </p:txBody>
      </p:sp>
      <p:sp>
        <p:nvSpPr>
          <p:cNvPr id="383" name="Google Shape;38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2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Nunito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 name="Google Shape;28;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Nunito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2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Nunito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Nunito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0"/>
          <p:cNvSpPr/>
          <p:nvPr>
            <p:ph idx="2" type="pic"/>
          </p:nvPr>
        </p:nvSpPr>
        <p:spPr>
          <a:xfrm>
            <a:off x="5183188" y="987425"/>
            <a:ext cx="6172200" cy="4873625"/>
          </a:xfrm>
          <a:prstGeom prst="rect">
            <a:avLst/>
          </a:prstGeom>
          <a:noFill/>
          <a:ln>
            <a:noFill/>
          </a:ln>
        </p:spPr>
      </p:sp>
      <p:sp>
        <p:nvSpPr>
          <p:cNvPr id="68" name="Google Shape;68;p3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Nunito Sans"/>
              <a:buNone/>
              <a:defRPr b="0" i="0" sz="4400" u="none" cap="none" strike="noStrike">
                <a:solidFill>
                  <a:schemeClr val="dk1"/>
                </a:solidFill>
                <a:latin typeface="Nunito Sans"/>
                <a:ea typeface="Nunito Sans"/>
                <a:cs typeface="Nunito Sans"/>
                <a:sym typeface="Nuni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9pPr>
          </a:lstStyle>
          <a:p/>
        </p:txBody>
      </p:sp>
      <p:sp>
        <p:nvSpPr>
          <p:cNvPr id="12" name="Google Shape;12;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Open Sans"/>
                <a:ea typeface="Open Sans"/>
                <a:cs typeface="Open Sans"/>
                <a:sym typeface="Open Sans"/>
              </a:defRPr>
            </a:lvl1pPr>
            <a:lvl2pPr lvl="1"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2pPr>
            <a:lvl3pPr lvl="2"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3pPr>
            <a:lvl4pPr lvl="3"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4pPr>
            <a:lvl5pPr lvl="4"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5pPr>
            <a:lvl6pPr lvl="5"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6pPr>
            <a:lvl7pPr lvl="6"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7pPr>
            <a:lvl8pPr lvl="7"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8pPr>
            <a:lvl9pPr lvl="8"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9pPr>
          </a:lstStyle>
          <a:p/>
        </p:txBody>
      </p:sp>
      <p:sp>
        <p:nvSpPr>
          <p:cNvPr id="13" name="Google Shape;13;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Open Sans"/>
                <a:ea typeface="Open Sans"/>
                <a:cs typeface="Open Sans"/>
                <a:sym typeface="Open Sans"/>
              </a:defRPr>
            </a:lvl1pPr>
            <a:lvl2pPr lvl="1"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2pPr>
            <a:lvl3pPr lvl="2"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3pPr>
            <a:lvl4pPr lvl="3"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4pPr>
            <a:lvl5pPr lvl="4"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5pPr>
            <a:lvl6pPr lvl="5"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6pPr>
            <a:lvl7pPr lvl="6"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7pPr>
            <a:lvl8pPr lvl="7"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8pPr>
            <a:lvl9pPr lvl="8" marR="0" rtl="0" algn="l">
              <a:spcBef>
                <a:spcPts val="0"/>
              </a:spcBef>
              <a:spcAft>
                <a:spcPts val="0"/>
              </a:spcAft>
              <a:buSzPts val="1400"/>
              <a:buNone/>
              <a:defRPr b="0" i="0" sz="1800" u="none" cap="none" strike="noStrike">
                <a:solidFill>
                  <a:schemeClr val="dk1"/>
                </a:solidFill>
                <a:latin typeface="Open Sans"/>
                <a:ea typeface="Open Sans"/>
                <a:cs typeface="Open Sans"/>
                <a:sym typeface="Open Sans"/>
              </a:defRPr>
            </a:lvl9pPr>
          </a:lstStyle>
          <a:p/>
        </p:txBody>
      </p:sp>
      <p:sp>
        <p:nvSpPr>
          <p:cNvPr id="14" name="Google Shape;14;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Open Sans"/>
                <a:ea typeface="Open Sans"/>
                <a:cs typeface="Open Sans"/>
                <a:sym typeface="Open Sans"/>
              </a:defRPr>
            </a:lvl1pPr>
            <a:lvl2pPr indent="0" lvl="1" marL="0" marR="0" rtl="0" algn="r">
              <a:spcBef>
                <a:spcPts val="0"/>
              </a:spcBef>
              <a:buNone/>
              <a:defRPr b="0" i="0" sz="1200" u="none" cap="none" strike="noStrike">
                <a:solidFill>
                  <a:srgbClr val="888888"/>
                </a:solidFill>
                <a:latin typeface="Open Sans"/>
                <a:ea typeface="Open Sans"/>
                <a:cs typeface="Open Sans"/>
                <a:sym typeface="Open Sans"/>
              </a:defRPr>
            </a:lvl2pPr>
            <a:lvl3pPr indent="0" lvl="2" marL="0" marR="0" rtl="0" algn="r">
              <a:spcBef>
                <a:spcPts val="0"/>
              </a:spcBef>
              <a:buNone/>
              <a:defRPr b="0" i="0" sz="1200" u="none" cap="none" strike="noStrike">
                <a:solidFill>
                  <a:srgbClr val="888888"/>
                </a:solidFill>
                <a:latin typeface="Open Sans"/>
                <a:ea typeface="Open Sans"/>
                <a:cs typeface="Open Sans"/>
                <a:sym typeface="Open Sans"/>
              </a:defRPr>
            </a:lvl3pPr>
            <a:lvl4pPr indent="0" lvl="3" marL="0" marR="0" rtl="0" algn="r">
              <a:spcBef>
                <a:spcPts val="0"/>
              </a:spcBef>
              <a:buNone/>
              <a:defRPr b="0" i="0" sz="1200" u="none" cap="none" strike="noStrike">
                <a:solidFill>
                  <a:srgbClr val="888888"/>
                </a:solidFill>
                <a:latin typeface="Open Sans"/>
                <a:ea typeface="Open Sans"/>
                <a:cs typeface="Open Sans"/>
                <a:sym typeface="Open Sans"/>
              </a:defRPr>
            </a:lvl4pPr>
            <a:lvl5pPr indent="0" lvl="4" marL="0" marR="0" rtl="0" algn="r">
              <a:spcBef>
                <a:spcPts val="0"/>
              </a:spcBef>
              <a:buNone/>
              <a:defRPr b="0" i="0" sz="1200" u="none" cap="none" strike="noStrike">
                <a:solidFill>
                  <a:srgbClr val="888888"/>
                </a:solidFill>
                <a:latin typeface="Open Sans"/>
                <a:ea typeface="Open Sans"/>
                <a:cs typeface="Open Sans"/>
                <a:sym typeface="Open Sans"/>
              </a:defRPr>
            </a:lvl5pPr>
            <a:lvl6pPr indent="0" lvl="5" marL="0" marR="0" rtl="0" algn="r">
              <a:spcBef>
                <a:spcPts val="0"/>
              </a:spcBef>
              <a:buNone/>
              <a:defRPr b="0" i="0" sz="1200" u="none" cap="none" strike="noStrike">
                <a:solidFill>
                  <a:srgbClr val="888888"/>
                </a:solidFill>
                <a:latin typeface="Open Sans"/>
                <a:ea typeface="Open Sans"/>
                <a:cs typeface="Open Sans"/>
                <a:sym typeface="Open Sans"/>
              </a:defRPr>
            </a:lvl6pPr>
            <a:lvl7pPr indent="0" lvl="6" marL="0" marR="0" rtl="0" algn="r">
              <a:spcBef>
                <a:spcPts val="0"/>
              </a:spcBef>
              <a:buNone/>
              <a:defRPr b="0" i="0" sz="1200" u="none" cap="none" strike="noStrike">
                <a:solidFill>
                  <a:srgbClr val="888888"/>
                </a:solidFill>
                <a:latin typeface="Open Sans"/>
                <a:ea typeface="Open Sans"/>
                <a:cs typeface="Open Sans"/>
                <a:sym typeface="Open Sans"/>
              </a:defRPr>
            </a:lvl7pPr>
            <a:lvl8pPr indent="0" lvl="7" marL="0" marR="0" rtl="0" algn="r">
              <a:spcBef>
                <a:spcPts val="0"/>
              </a:spcBef>
              <a:buNone/>
              <a:defRPr b="0" i="0" sz="1200" u="none" cap="none" strike="noStrike">
                <a:solidFill>
                  <a:srgbClr val="888888"/>
                </a:solidFill>
                <a:latin typeface="Open Sans"/>
                <a:ea typeface="Open Sans"/>
                <a:cs typeface="Open Sans"/>
                <a:sym typeface="Open Sans"/>
              </a:defRPr>
            </a:lvl8pPr>
            <a:lvl9pPr indent="0" lvl="8" marL="0" marR="0" rtl="0" algn="r">
              <a:spcBef>
                <a:spcPts val="0"/>
              </a:spcBef>
              <a:buNone/>
              <a:defRPr b="0" i="0" sz="1200" u="none" cap="none" strike="noStrike">
                <a:solidFill>
                  <a:srgbClr val="888888"/>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0" Type="http://schemas.openxmlformats.org/officeDocument/2006/relationships/slide" Target="/ppt/slides/slide12.xml"/><Relationship Id="rId22" Type="http://schemas.openxmlformats.org/officeDocument/2006/relationships/slide" Target="/ppt/slides/slide14.xml"/><Relationship Id="rId21" Type="http://schemas.openxmlformats.org/officeDocument/2006/relationships/slide" Target="/ppt/slides/slide13.xml"/><Relationship Id="rId24" Type="http://schemas.openxmlformats.org/officeDocument/2006/relationships/slide" Target="/ppt/slides/slide16.xml"/><Relationship Id="rId23" Type="http://schemas.openxmlformats.org/officeDocument/2006/relationships/slide" Target="/ppt/slides/slide15.xml"/><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slide" Target="/ppt/slides/slide2.xml"/><Relationship Id="rId9" Type="http://schemas.openxmlformats.org/officeDocument/2006/relationships/slide" Target="/ppt/slides/slide1.xml"/><Relationship Id="rId26" Type="http://schemas.openxmlformats.org/officeDocument/2006/relationships/slide" Target="/ppt/slides/slide18.xml"/><Relationship Id="rId25" Type="http://schemas.openxmlformats.org/officeDocument/2006/relationships/slide" Target="/ppt/slides/slide17.xml"/><Relationship Id="rId28" Type="http://schemas.openxmlformats.org/officeDocument/2006/relationships/slide" Target="/ppt/slides/slide20.xml"/><Relationship Id="rId27" Type="http://schemas.openxmlformats.org/officeDocument/2006/relationships/slide" Target="/ppt/slides/slide19.xml"/><Relationship Id="rId5" Type="http://schemas.openxmlformats.org/officeDocument/2006/relationships/slide" Target="/ppt/slides/slide2.xml"/><Relationship Id="rId6" Type="http://schemas.openxmlformats.org/officeDocument/2006/relationships/image" Target="../media/image19.png"/><Relationship Id="rId29" Type="http://schemas.openxmlformats.org/officeDocument/2006/relationships/image" Target="../media/image10.png"/><Relationship Id="rId7" Type="http://schemas.openxmlformats.org/officeDocument/2006/relationships/image" Target="../media/image15.png"/><Relationship Id="rId8" Type="http://schemas.openxmlformats.org/officeDocument/2006/relationships/image" Target="../media/image9.png"/><Relationship Id="rId30" Type="http://schemas.openxmlformats.org/officeDocument/2006/relationships/image" Target="../media/image20.png"/><Relationship Id="rId11" Type="http://schemas.openxmlformats.org/officeDocument/2006/relationships/slide" Target="/ppt/slides/slide3.xml"/><Relationship Id="rId10" Type="http://schemas.openxmlformats.org/officeDocument/2006/relationships/slide" Target="/ppt/slides/slide2.xml"/><Relationship Id="rId13" Type="http://schemas.openxmlformats.org/officeDocument/2006/relationships/slide" Target="/ppt/slides/slide4.xml"/><Relationship Id="rId12" Type="http://schemas.openxmlformats.org/officeDocument/2006/relationships/slide" Target="/ppt/slides/slide3.xml"/><Relationship Id="rId15" Type="http://schemas.openxmlformats.org/officeDocument/2006/relationships/slide" Target="/ppt/slides/slide6.xml"/><Relationship Id="rId14" Type="http://schemas.openxmlformats.org/officeDocument/2006/relationships/slide" Target="/ppt/slides/slide5.xml"/><Relationship Id="rId17" Type="http://schemas.openxmlformats.org/officeDocument/2006/relationships/slide" Target="/ppt/slides/slide8.xml"/><Relationship Id="rId16" Type="http://schemas.openxmlformats.org/officeDocument/2006/relationships/slide" Target="/ppt/slides/slide7.xml"/><Relationship Id="rId19" Type="http://schemas.openxmlformats.org/officeDocument/2006/relationships/slide" Target="/ppt/slides/slide10.xml"/><Relationship Id="rId18" Type="http://schemas.openxmlformats.org/officeDocument/2006/relationships/slide" Target="/ppt/slides/slide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2.png"/><Relationship Id="rId4" Type="http://schemas.openxmlformats.org/officeDocument/2006/relationships/slide" Target="/ppt/slides/slide2.xml"/><Relationship Id="rId9" Type="http://schemas.openxmlformats.org/officeDocument/2006/relationships/image" Target="../media/image3.pn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image" Target="../media/image15.png"/><Relationship Id="rId8" Type="http://schemas.openxmlformats.org/officeDocument/2006/relationships/image" Target="../media/image6.png"/><Relationship Id="rId11" Type="http://schemas.openxmlformats.org/officeDocument/2006/relationships/image" Target="../media/image5.jpg"/><Relationship Id="rId10" Type="http://schemas.openxmlformats.org/officeDocument/2006/relationships/image" Target="../media/image7.jpg"/><Relationship Id="rId13" Type="http://schemas.openxmlformats.org/officeDocument/2006/relationships/image" Target="../media/image20.png"/><Relationship Id="rId12"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14.jp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image" Target="../media/image1.png"/><Relationship Id="rId8" Type="http://schemas.openxmlformats.org/officeDocument/2006/relationships/image" Target="../media/image13.jpg"/><Relationship Id="rId11" Type="http://schemas.openxmlformats.org/officeDocument/2006/relationships/image" Target="../media/image16.png"/><Relationship Id="rId10" Type="http://schemas.openxmlformats.org/officeDocument/2006/relationships/image" Target="../media/image12.jpg"/><Relationship Id="rId13" Type="http://schemas.openxmlformats.org/officeDocument/2006/relationships/image" Target="../media/image10.png"/><Relationship Id="rId12" Type="http://schemas.openxmlformats.org/officeDocument/2006/relationships/image" Target="../media/image18.pn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35.jp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hyperlink" Target="https://help.blackboard.com/Learn/Instructor/Ultra/Course_Content/Create_Content/AI_Design_Assistant" TargetMode="External"/><Relationship Id="rId8" Type="http://schemas.openxmlformats.org/officeDocument/2006/relationships/image" Target="../media/image29.jpg"/><Relationship Id="rId11" Type="http://schemas.openxmlformats.org/officeDocument/2006/relationships/image" Target="../media/image20.png"/><Relationship Id="rId10"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20.png"/><Relationship Id="rId9" Type="http://schemas.openxmlformats.org/officeDocument/2006/relationships/image" Target="../media/image48.jpg"/><Relationship Id="rId5" Type="http://schemas.openxmlformats.org/officeDocument/2006/relationships/image" Target="../media/image15.png"/><Relationship Id="rId6" Type="http://schemas.openxmlformats.org/officeDocument/2006/relationships/slide" Target="/ppt/slides/slide2.xml"/><Relationship Id="rId7" Type="http://schemas.openxmlformats.org/officeDocument/2006/relationships/slide" Target="/ppt/slides/slide2.xml"/><Relationship Id="rId8" Type="http://schemas.openxmlformats.org/officeDocument/2006/relationships/image" Target="../media/image19.png"/><Relationship Id="rId11" Type="http://schemas.openxmlformats.org/officeDocument/2006/relationships/hyperlink" Target="https://help.blackboard.com/Learn/Instructor/Ultra/Course_Content/Create_Content/AI_Design_Assistant" TargetMode="External"/><Relationship Id="rId10" Type="http://schemas.openxmlformats.org/officeDocument/2006/relationships/image" Target="../media/image28.jpg"/><Relationship Id="rId12"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32.jp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hyperlink" Target="https://help.blackboard.com/Learn/Instructor/Ultra/Course_Content/Create_Content/AI_Design_Assistant" TargetMode="External"/><Relationship Id="rId8" Type="http://schemas.openxmlformats.org/officeDocument/2006/relationships/image" Target="../media/image26.jpg"/><Relationship Id="rId11" Type="http://schemas.openxmlformats.org/officeDocument/2006/relationships/image" Target="../media/image10.png"/><Relationship Id="rId10" Type="http://schemas.openxmlformats.org/officeDocument/2006/relationships/image" Target="../media/image33.png"/><Relationship Id="rId12"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3.jpg"/><Relationship Id="rId4" Type="http://schemas.openxmlformats.org/officeDocument/2006/relationships/image" Target="../media/image15.png"/><Relationship Id="rId9" Type="http://schemas.openxmlformats.org/officeDocument/2006/relationships/image" Target="../media/image42.png"/><Relationship Id="rId5" Type="http://schemas.openxmlformats.org/officeDocument/2006/relationships/slide" Target="/ppt/slides/slide2.xml"/><Relationship Id="rId6" Type="http://schemas.openxmlformats.org/officeDocument/2006/relationships/slide" Target="/ppt/slides/slide2.xml"/><Relationship Id="rId7" Type="http://schemas.openxmlformats.org/officeDocument/2006/relationships/image" Target="../media/image19.png"/><Relationship Id="rId8" Type="http://schemas.openxmlformats.org/officeDocument/2006/relationships/hyperlink" Target="https://help.blackboard.com/Learn/Instructor/Ultra/Course_Content/Create_Content/AI_Design_Assistant" TargetMode="External"/><Relationship Id="rId11" Type="http://schemas.openxmlformats.org/officeDocument/2006/relationships/image" Target="../media/image20.png"/><Relationship Id="rId10"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34.pn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image" Target="../media/image24.png"/><Relationship Id="rId8" Type="http://schemas.openxmlformats.org/officeDocument/2006/relationships/image" Target="../media/image37.png"/><Relationship Id="rId11" Type="http://schemas.openxmlformats.org/officeDocument/2006/relationships/image" Target="../media/image20.png"/><Relationship Id="rId10"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25.pn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image" Target="../media/image27.jpg"/><Relationship Id="rId8" Type="http://schemas.openxmlformats.org/officeDocument/2006/relationships/image" Target="../media/image47.jpg"/><Relationship Id="rId11" Type="http://schemas.openxmlformats.org/officeDocument/2006/relationships/image" Target="../media/image10.png"/><Relationship Id="rId10" Type="http://schemas.openxmlformats.org/officeDocument/2006/relationships/image" Target="../media/image38.jpg"/><Relationship Id="rId12"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20.pn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image" Target="../media/image31.jpg"/><Relationship Id="rId8"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36.jp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hyperlink" Target="https://www.anthology.com/blog/whats-new-in-blackboard-november-2024?" TargetMode="External"/><Relationship Id="rId8" Type="http://schemas.openxmlformats.org/officeDocument/2006/relationships/image" Target="../media/image30.jpg"/><Relationship Id="rId11" Type="http://schemas.openxmlformats.org/officeDocument/2006/relationships/image" Target="../media/image20.png"/><Relationship Id="rId10"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40.jp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hyperlink" Target="https://www.anthology.com/blog/whats-new-in-blackboard-november-2024?" TargetMode="External"/><Relationship Id="rId8" Type="http://schemas.openxmlformats.org/officeDocument/2006/relationships/image" Target="../media/image46.jpg"/><Relationship Id="rId11" Type="http://schemas.openxmlformats.org/officeDocument/2006/relationships/image" Target="../media/image55.png"/><Relationship Id="rId10" Type="http://schemas.openxmlformats.org/officeDocument/2006/relationships/image" Target="../media/image44.jpg"/><Relationship Id="rId13" Type="http://schemas.openxmlformats.org/officeDocument/2006/relationships/image" Target="../media/image10.png"/><Relationship Id="rId12" Type="http://schemas.openxmlformats.org/officeDocument/2006/relationships/image" Target="../media/image49.png"/><Relationship Id="rId15" Type="http://schemas.openxmlformats.org/officeDocument/2006/relationships/image" Target="../media/image16.png"/><Relationship Id="rId1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41.pn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image" Target="../media/image10.png"/><Relationship Id="rId8" Type="http://schemas.openxmlformats.org/officeDocument/2006/relationships/image" Target="../media/image20.png"/><Relationship Id="rId11" Type="http://schemas.openxmlformats.org/officeDocument/2006/relationships/image" Target="../media/image45.png"/><Relationship Id="rId10" Type="http://schemas.openxmlformats.org/officeDocument/2006/relationships/image" Target="../media/image59.png"/><Relationship Id="rId13" Type="http://schemas.openxmlformats.org/officeDocument/2006/relationships/image" Target="../media/image12.jpg"/><Relationship Id="rId12"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slide" Target="/ppt/slides/slide2.xml"/><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image" Target="../media/image10.png"/><Relationship Id="rId8"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10.pn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image" Target="../media/image38.jpg"/><Relationship Id="rId8" Type="http://schemas.openxmlformats.org/officeDocument/2006/relationships/image" Target="../media/image56.png"/><Relationship Id="rId10"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image" Target="../media/image20.png"/><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image" Target="../media/image51.jpg"/><Relationship Id="rId8"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20.png"/><Relationship Id="rId9" Type="http://schemas.openxmlformats.org/officeDocument/2006/relationships/image" Target="../media/image58.png"/><Relationship Id="rId5" Type="http://schemas.openxmlformats.org/officeDocument/2006/relationships/image" Target="../media/image15.png"/><Relationship Id="rId6" Type="http://schemas.openxmlformats.org/officeDocument/2006/relationships/slide" Target="/ppt/slides/slide2.xml"/><Relationship Id="rId7" Type="http://schemas.openxmlformats.org/officeDocument/2006/relationships/slide" Target="/ppt/slides/slide2.xml"/><Relationship Id="rId8" Type="http://schemas.openxmlformats.org/officeDocument/2006/relationships/image" Target="../media/image19.png"/><Relationship Id="rId11" Type="http://schemas.openxmlformats.org/officeDocument/2006/relationships/image" Target="../media/image42.png"/><Relationship Id="rId10"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slide" Target="/ppt/slides/slide2.xml"/><Relationship Id="rId9" Type="http://schemas.openxmlformats.org/officeDocument/2006/relationships/hyperlink" Target="https://help.blackboard.com/Learn/Instructor/Ultra/Course_Content/Create_Content/AI_Design_Assistant" TargetMode="External"/><Relationship Id="rId5" Type="http://schemas.openxmlformats.org/officeDocument/2006/relationships/slide" Target="/ppt/slides/slide2.xml"/><Relationship Id="rId6" Type="http://schemas.openxmlformats.org/officeDocument/2006/relationships/image" Target="../media/image19.png"/><Relationship Id="rId7" Type="http://schemas.openxmlformats.org/officeDocument/2006/relationships/hyperlink" Target="https://elearning.adobe.com/2024/08/the-impact-of-ai-in-elearning-transforming-education-for-the-digital-age/" TargetMode="External"/><Relationship Id="rId8" Type="http://schemas.openxmlformats.org/officeDocument/2006/relationships/hyperlink" Target="https://www.anthology.com/blog/whats-new-in-blackboard-november-2024" TargetMode="External"/><Relationship Id="rId11" Type="http://schemas.openxmlformats.org/officeDocument/2006/relationships/hyperlink" Target="https://chatgpt.com/" TargetMode="External"/><Relationship Id="rId10" Type="http://schemas.openxmlformats.org/officeDocument/2006/relationships/hyperlink" Target="https://doi.org/10.1186/s41239-023-00411-8" TargetMode="External"/><Relationship Id="rId13" Type="http://schemas.openxmlformats.org/officeDocument/2006/relationships/hyperlink" Target="https://www.eidesign.net/ai-in-elearning-how-ai-solutions-will-transform-the-industry" TargetMode="External"/><Relationship Id="rId12" Type="http://schemas.openxmlformats.org/officeDocument/2006/relationships/hyperlink" Target="https://elicit.com/" TargetMode="External"/><Relationship Id="rId15" Type="http://schemas.openxmlformats.org/officeDocument/2006/relationships/hyperlink" Target="https://researchrabbitapp.com/" TargetMode="External"/><Relationship Id="rId14" Type="http://schemas.openxmlformats.org/officeDocument/2006/relationships/hyperlink" Target="https://doi.org/10.1007/s10639-023-12381-5" TargetMode="External"/><Relationship Id="rId17" Type="http://schemas.openxmlformats.org/officeDocument/2006/relationships/hyperlink" Target="https://www.uvu.edu/otl/resources/group_work/pbl.html#:~:text=While%20in%20Project%2Dbased%20Learning,distinction%20between%20the%20two%20concepts" TargetMode="External"/><Relationship Id="rId16" Type="http://schemas.openxmlformats.org/officeDocument/2006/relationships/hyperlink" Target="http://dx.doi.org/10.7771/1541-5015.1002" TargetMode="External"/><Relationship Id="rId19" Type="http://schemas.openxmlformats.org/officeDocument/2006/relationships/image" Target="../media/image20.png"/><Relationship Id="rId18"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4.png"/><Relationship Id="rId4" Type="http://schemas.openxmlformats.org/officeDocument/2006/relationships/hyperlink" Target="https://www.waketech.edu/online-learning/elsid" TargetMode="External"/><Relationship Id="rId5" Type="http://schemas.openxmlformats.org/officeDocument/2006/relationships/slide" Target="/ppt/slides/slide2.xml"/><Relationship Id="rId6" Type="http://schemas.openxmlformats.org/officeDocument/2006/relationships/slide" Target="/ppt/slides/slide2.xml"/><Relationship Id="rId7"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
          <p:cNvSpPr txBox="1"/>
          <p:nvPr>
            <p:ph idx="4294967295" type="title"/>
          </p:nvPr>
        </p:nvSpPr>
        <p:spPr>
          <a:xfrm>
            <a:off x="838200" y="5702341"/>
            <a:ext cx="7061616" cy="80416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Nunito Sans"/>
              <a:buNone/>
            </a:pPr>
            <a:r>
              <a:rPr b="1" lang="en-US" sz="3200">
                <a:solidFill>
                  <a:schemeClr val="dk1"/>
                </a:solidFill>
                <a:latin typeface="Nunito Sans"/>
                <a:ea typeface="Nunito Sans"/>
                <a:cs typeface="Nunito Sans"/>
                <a:sym typeface="Nunito Sans"/>
              </a:rPr>
              <a:t>Journals in Blackboard Ultra</a:t>
            </a:r>
            <a:endParaRPr b="1" i="0" sz="3200" u="none" cap="none" strike="noStrike">
              <a:solidFill>
                <a:schemeClr val="dk1"/>
              </a:solidFill>
              <a:latin typeface="Nunito Sans"/>
              <a:ea typeface="Nunito Sans"/>
              <a:cs typeface="Nunito Sans"/>
              <a:sym typeface="Nunito Sans"/>
            </a:endParaRPr>
          </a:p>
        </p:txBody>
      </p:sp>
      <p:sp>
        <p:nvSpPr>
          <p:cNvPr id="89" name="Google Shape;89;p1"/>
          <p:cNvSpPr txBox="1"/>
          <p:nvPr/>
        </p:nvSpPr>
        <p:spPr>
          <a:xfrm>
            <a:off x="7899816" y="5702341"/>
            <a:ext cx="3453983" cy="804160"/>
          </a:xfrm>
          <a:prstGeom prst="rect">
            <a:avLst/>
          </a:prstGeom>
          <a:no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None/>
            </a:pPr>
            <a:r>
              <a:rPr b="1" i="0" lang="en-US" sz="1700" u="none" cap="none" strike="noStrike">
                <a:solidFill>
                  <a:schemeClr val="dk1"/>
                </a:solidFill>
                <a:latin typeface="Open Sans"/>
                <a:ea typeface="Open Sans"/>
                <a:cs typeface="Open Sans"/>
                <a:sym typeface="Open Sans"/>
              </a:rPr>
              <a:t>Allison Banks, Instructional Designer – abanks6@waketech.edu</a:t>
            </a:r>
            <a:endParaRPr/>
          </a:p>
        </p:txBody>
      </p:sp>
      <p:grpSp>
        <p:nvGrpSpPr>
          <p:cNvPr id="90" name="Google Shape;90;p1"/>
          <p:cNvGrpSpPr/>
          <p:nvPr/>
        </p:nvGrpSpPr>
        <p:grpSpPr>
          <a:xfrm>
            <a:off x="0" y="5186489"/>
            <a:ext cx="12192000" cy="123364"/>
            <a:chOff x="1" y="6737460"/>
            <a:chExt cx="12192000" cy="123364"/>
          </a:xfrm>
        </p:grpSpPr>
        <p:sp>
          <p:nvSpPr>
            <p:cNvPr id="91" name="Google Shape;91;p1"/>
            <p:cNvSpPr/>
            <p:nvPr/>
          </p:nvSpPr>
          <p:spPr>
            <a:xfrm rot="-5400000">
              <a:off x="6034320" y="703141"/>
              <a:ext cx="123362" cy="12192000"/>
            </a:xfrm>
            <a:prstGeom prst="rect">
              <a:avLst/>
            </a:prstGeom>
            <a:gradFill>
              <a:gsLst>
                <a:gs pos="0">
                  <a:schemeClr val="accent2"/>
                </a:gs>
                <a:gs pos="100000">
                  <a:schemeClr val="accent5"/>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Open Sans"/>
                <a:ea typeface="Open Sans"/>
                <a:cs typeface="Open Sans"/>
                <a:sym typeface="Open Sans"/>
              </a:endParaRPr>
            </a:p>
          </p:txBody>
        </p:sp>
        <p:sp>
          <p:nvSpPr>
            <p:cNvPr id="92" name="Google Shape;92;p1"/>
            <p:cNvSpPr/>
            <p:nvPr/>
          </p:nvSpPr>
          <p:spPr>
            <a:xfrm rot="-5400000">
              <a:off x="10240559" y="4909383"/>
              <a:ext cx="123362" cy="3779520"/>
            </a:xfrm>
            <a:prstGeom prst="rect">
              <a:avLst/>
            </a:prstGeom>
            <a:gradFill>
              <a:gsLst>
                <a:gs pos="0">
                  <a:srgbClr val="5B9BD5">
                    <a:alpha val="0"/>
                  </a:srgbClr>
                </a:gs>
                <a:gs pos="19000">
                  <a:srgbClr val="5B9BD5">
                    <a:alpha val="0"/>
                  </a:srgbClr>
                </a:gs>
                <a:gs pos="100000">
                  <a:srgbClr val="9CC2E5"/>
                </a:gs>
              </a:gsLst>
              <a:lin ang="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Open Sans"/>
                <a:ea typeface="Open Sans"/>
                <a:cs typeface="Open Sans"/>
                <a:sym typeface="Open Sans"/>
              </a:endParaRPr>
            </a:p>
          </p:txBody>
        </p:sp>
      </p:grpSp>
      <p:sp>
        <p:nvSpPr>
          <p:cNvPr id="93" name="Google Shape;93;p1"/>
          <p:cNvSpPr/>
          <p:nvPr/>
        </p:nvSpPr>
        <p:spPr>
          <a:xfrm>
            <a:off x="0" y="5560829"/>
            <a:ext cx="12192000" cy="1297172"/>
          </a:xfrm>
          <a:prstGeom prst="rect">
            <a:avLst/>
          </a:prstGeom>
          <a:solidFill>
            <a:srgbClr val="005F9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005F90"/>
              </a:solidFill>
              <a:latin typeface="Open Sans"/>
              <a:ea typeface="Open Sans"/>
              <a:cs typeface="Open Sans"/>
              <a:sym typeface="Open Sans"/>
            </a:endParaRPr>
          </a:p>
        </p:txBody>
      </p:sp>
      <p:sp>
        <p:nvSpPr>
          <p:cNvPr id="94" name="Google Shape;94;p1"/>
          <p:cNvSpPr txBox="1"/>
          <p:nvPr/>
        </p:nvSpPr>
        <p:spPr>
          <a:xfrm>
            <a:off x="2256296" y="1367075"/>
            <a:ext cx="7679400" cy="2362800"/>
          </a:xfrm>
          <a:prstGeom prst="rect">
            <a:avLst/>
          </a:prstGeom>
          <a:noFill/>
          <a:ln>
            <a:noFill/>
          </a:ln>
          <a:effectLst>
            <a:outerShdw blurRad="50800" rotWithShape="0" algn="t" dir="54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i="0" lang="en-US" sz="5900" u="none" cap="none" strike="noStrike">
                <a:solidFill>
                  <a:srgbClr val="2E75B5"/>
                </a:solidFill>
                <a:latin typeface="Onest"/>
                <a:ea typeface="Onest"/>
                <a:cs typeface="Onest"/>
                <a:sym typeface="Onest"/>
              </a:rPr>
              <a:t>AI </a:t>
            </a:r>
            <a:r>
              <a:rPr b="1" lang="en-US" sz="5900">
                <a:solidFill>
                  <a:srgbClr val="2E75B5"/>
                </a:solidFill>
                <a:latin typeface="Onest"/>
                <a:ea typeface="Onest"/>
                <a:cs typeface="Onest"/>
                <a:sym typeface="Onest"/>
              </a:rPr>
              <a:t>and</a:t>
            </a:r>
            <a:r>
              <a:rPr b="1" i="0" lang="en-US" sz="5900" u="none" cap="none" strike="noStrike">
                <a:solidFill>
                  <a:srgbClr val="2E75B5"/>
                </a:solidFill>
                <a:latin typeface="Onest"/>
                <a:ea typeface="Onest"/>
                <a:cs typeface="Onest"/>
                <a:sym typeface="Onest"/>
              </a:rPr>
              <a:t> </a:t>
            </a:r>
            <a:endParaRPr sz="2500">
              <a:latin typeface="Onest"/>
              <a:ea typeface="Onest"/>
              <a:cs typeface="Onest"/>
              <a:sym typeface="Onest"/>
            </a:endParaRPr>
          </a:p>
          <a:p>
            <a:pPr indent="0" lvl="0" marL="0" marR="0" rtl="0" algn="ctr">
              <a:lnSpc>
                <a:spcPct val="150000"/>
              </a:lnSpc>
              <a:spcBef>
                <a:spcPts val="0"/>
              </a:spcBef>
              <a:spcAft>
                <a:spcPts val="0"/>
              </a:spcAft>
              <a:buNone/>
            </a:pPr>
            <a:r>
              <a:rPr b="1" i="0" lang="en-US" sz="5900" u="none" cap="none" strike="noStrike">
                <a:solidFill>
                  <a:srgbClr val="2E75B5"/>
                </a:solidFill>
                <a:latin typeface="Onest"/>
                <a:ea typeface="Onest"/>
                <a:cs typeface="Onest"/>
                <a:sym typeface="Onest"/>
              </a:rPr>
              <a:t>Adaptive Techniques</a:t>
            </a:r>
            <a:endParaRPr i="0" sz="2900" u="none" cap="none" strike="noStrike">
              <a:solidFill>
                <a:srgbClr val="2E75B5"/>
              </a:solidFill>
              <a:latin typeface="Onest"/>
              <a:ea typeface="Onest"/>
              <a:cs typeface="Onest"/>
              <a:sym typeface="Onest"/>
            </a:endParaRPr>
          </a:p>
        </p:txBody>
      </p:sp>
      <p:sp>
        <p:nvSpPr>
          <p:cNvPr id="95" name="Google Shape;95;p1"/>
          <p:cNvSpPr txBox="1"/>
          <p:nvPr/>
        </p:nvSpPr>
        <p:spPr>
          <a:xfrm>
            <a:off x="3048007" y="5742844"/>
            <a:ext cx="60960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i="0" lang="en-US" sz="1800" u="none" cap="none" strike="noStrike">
                <a:solidFill>
                  <a:schemeClr val="lt1"/>
                </a:solidFill>
                <a:latin typeface="Arial"/>
                <a:ea typeface="Arial"/>
                <a:cs typeface="Arial"/>
                <a:sym typeface="Arial"/>
              </a:rPr>
              <a:t>Allison Banks</a:t>
            </a:r>
            <a:endParaRPr b="1" sz="1800">
              <a:solidFill>
                <a:schemeClr val="lt1"/>
              </a:solidFill>
            </a:endParaRPr>
          </a:p>
          <a:p>
            <a:pPr indent="0" lvl="0" marL="0" marR="0" rtl="0" algn="ctr">
              <a:lnSpc>
                <a:spcPct val="150000"/>
              </a:lnSpc>
              <a:spcBef>
                <a:spcPts val="0"/>
              </a:spcBef>
              <a:spcAft>
                <a:spcPts val="0"/>
              </a:spcAft>
              <a:buNone/>
            </a:pPr>
            <a:r>
              <a:rPr b="1" i="0" lang="en-US" sz="1800" u="none" cap="none" strike="noStrike">
                <a:solidFill>
                  <a:schemeClr val="lt1"/>
                </a:solidFill>
                <a:latin typeface="Arial"/>
                <a:ea typeface="Arial"/>
                <a:cs typeface="Arial"/>
                <a:sym typeface="Arial"/>
              </a:rPr>
              <a:t>Instructional Designer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88"/>
                                        </p:tgtEl>
                                        <p:attrNameLst>
                                          <p:attrName>style.visibility</p:attrName>
                                        </p:attrNameLst>
                                      </p:cBhvr>
                                      <p:to>
                                        <p:strVal val="visible"/>
                                      </p:to>
                                    </p:set>
                                    <p:animEffect filter="fade" transition="in">
                                      <p:cBhvr>
                                        <p:cTn dur="700"/>
                                        <p:tgtEl>
                                          <p:spTgt spid="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2"/>
          <p:cNvPicPr preferRelativeResize="0"/>
          <p:nvPr/>
        </p:nvPicPr>
        <p:blipFill rotWithShape="1">
          <a:blip r:embed="rId3">
            <a:alphaModFix/>
          </a:blip>
          <a:srcRect b="0" l="12253" r="9637" t="0"/>
          <a:stretch/>
        </p:blipFill>
        <p:spPr>
          <a:xfrm>
            <a:off x="7686839" y="3784021"/>
            <a:ext cx="1910118" cy="3073979"/>
          </a:xfrm>
          <a:prstGeom prst="rect">
            <a:avLst/>
          </a:prstGeom>
          <a:noFill/>
          <a:ln>
            <a:noFill/>
          </a:ln>
        </p:spPr>
      </p:pic>
      <p:sp>
        <p:nvSpPr>
          <p:cNvPr id="101" name="Google Shape;101;p2"/>
          <p:cNvSpPr txBox="1"/>
          <p:nvPr>
            <p:ph type="title"/>
          </p:nvPr>
        </p:nvSpPr>
        <p:spPr>
          <a:xfrm>
            <a:off x="2084832" y="365125"/>
            <a:ext cx="9268967" cy="120764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Agenda / Objectives</a:t>
            </a:r>
            <a:endParaRPr/>
          </a:p>
        </p:txBody>
      </p:sp>
      <p:sp>
        <p:nvSpPr>
          <p:cNvPr id="102" name="Google Shape;102;p2"/>
          <p:cNvSpPr txBox="1"/>
          <p:nvPr>
            <p:ph idx="1" type="body"/>
          </p:nvPr>
        </p:nvSpPr>
        <p:spPr>
          <a:xfrm>
            <a:off x="8411930" y="2472540"/>
            <a:ext cx="3156638" cy="1331004"/>
          </a:xfrm>
          <a:prstGeom prst="rect">
            <a:avLst/>
          </a:prstGeom>
          <a:solidFill>
            <a:srgbClr val="FFF7E1"/>
          </a:solidFill>
          <a:ln cap="flat" cmpd="sng" w="1905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None/>
            </a:pPr>
            <a:r>
              <a:rPr lang="en-US" sz="1800">
                <a:latin typeface="Arial"/>
                <a:ea typeface="Arial"/>
                <a:cs typeface="Arial"/>
                <a:sym typeface="Arial"/>
              </a:rPr>
              <a:t>Identify practical steps for designing AI-based PBL activities that are accessible, inclusive, &amp; enhance student-centered learning.</a:t>
            </a:r>
            <a:endParaRPr/>
          </a:p>
        </p:txBody>
      </p:sp>
      <p:sp>
        <p:nvSpPr>
          <p:cNvPr id="103" name="Google Shape;103;p2"/>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400" u="sng" cap="none" strike="noStrike">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b="0" i="0" sz="1400" u="none" cap="none" strike="noStrike">
              <a:solidFill>
                <a:srgbClr val="00334E"/>
              </a:solidFill>
              <a:latin typeface="Nunito Sans"/>
              <a:ea typeface="Nunito Sans"/>
              <a:cs typeface="Nunito Sans"/>
              <a:sym typeface="Nunito Sans"/>
            </a:endParaRPr>
          </a:p>
        </p:txBody>
      </p:sp>
      <p:pic>
        <p:nvPicPr>
          <p:cNvPr descr="Hamburger Menu Icon with solid fill" id="104" name="Google Shape;104;p2">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105" name="Google Shape;105;p2"/>
          <p:cNvSpPr/>
          <p:nvPr/>
        </p:nvSpPr>
        <p:spPr>
          <a:xfrm>
            <a:off x="8641898" y="1897925"/>
            <a:ext cx="2696703" cy="461665"/>
          </a:xfrm>
          <a:custGeom>
            <a:rect b="b" l="l" r="r" t="t"/>
            <a:pathLst>
              <a:path extrusionOk="0" fill="none" h="461665" w="2696703">
                <a:moveTo>
                  <a:pt x="0" y="0"/>
                </a:moveTo>
                <a:cubicBezTo>
                  <a:pt x="202909" y="-53258"/>
                  <a:pt x="328344" y="6740"/>
                  <a:pt x="512374" y="0"/>
                </a:cubicBezTo>
                <a:cubicBezTo>
                  <a:pt x="696404" y="-6740"/>
                  <a:pt x="851298" y="59203"/>
                  <a:pt x="1078681" y="0"/>
                </a:cubicBezTo>
                <a:cubicBezTo>
                  <a:pt x="1306064" y="-59203"/>
                  <a:pt x="1391729" y="41310"/>
                  <a:pt x="1564088" y="0"/>
                </a:cubicBezTo>
                <a:cubicBezTo>
                  <a:pt x="1736447" y="-41310"/>
                  <a:pt x="1915437" y="22234"/>
                  <a:pt x="2049494" y="0"/>
                </a:cubicBezTo>
                <a:cubicBezTo>
                  <a:pt x="2183551" y="-22234"/>
                  <a:pt x="2521518" y="7319"/>
                  <a:pt x="2696703" y="0"/>
                </a:cubicBezTo>
                <a:cubicBezTo>
                  <a:pt x="2713756" y="220601"/>
                  <a:pt x="2689929" y="322070"/>
                  <a:pt x="2696703" y="461665"/>
                </a:cubicBezTo>
                <a:cubicBezTo>
                  <a:pt x="2494338" y="484238"/>
                  <a:pt x="2235249" y="437868"/>
                  <a:pt x="2103428" y="461665"/>
                </a:cubicBezTo>
                <a:cubicBezTo>
                  <a:pt x="1971608" y="485462"/>
                  <a:pt x="1647564" y="430568"/>
                  <a:pt x="1510154" y="461665"/>
                </a:cubicBezTo>
                <a:cubicBezTo>
                  <a:pt x="1372744" y="492762"/>
                  <a:pt x="1071592" y="416728"/>
                  <a:pt x="943846" y="461665"/>
                </a:cubicBezTo>
                <a:cubicBezTo>
                  <a:pt x="816100" y="506602"/>
                  <a:pt x="433387" y="414271"/>
                  <a:pt x="0" y="461665"/>
                </a:cubicBezTo>
                <a:cubicBezTo>
                  <a:pt x="-50429" y="338753"/>
                  <a:pt x="33380" y="152784"/>
                  <a:pt x="0" y="0"/>
                </a:cubicBezTo>
                <a:close/>
              </a:path>
              <a:path extrusionOk="0" h="461665" w="2696703">
                <a:moveTo>
                  <a:pt x="0" y="0"/>
                </a:moveTo>
                <a:cubicBezTo>
                  <a:pt x="178530" y="-43023"/>
                  <a:pt x="373142" y="2896"/>
                  <a:pt x="512374" y="0"/>
                </a:cubicBezTo>
                <a:cubicBezTo>
                  <a:pt x="651606" y="-2896"/>
                  <a:pt x="796340" y="36424"/>
                  <a:pt x="970813" y="0"/>
                </a:cubicBezTo>
                <a:cubicBezTo>
                  <a:pt x="1145286" y="-36424"/>
                  <a:pt x="1370332" y="47994"/>
                  <a:pt x="1483187" y="0"/>
                </a:cubicBezTo>
                <a:cubicBezTo>
                  <a:pt x="1596042" y="-47994"/>
                  <a:pt x="1776895" y="2387"/>
                  <a:pt x="1968593" y="0"/>
                </a:cubicBezTo>
                <a:cubicBezTo>
                  <a:pt x="2160291" y="-2387"/>
                  <a:pt x="2485478" y="33532"/>
                  <a:pt x="2696703" y="0"/>
                </a:cubicBezTo>
                <a:cubicBezTo>
                  <a:pt x="2700604" y="210669"/>
                  <a:pt x="2683424" y="332476"/>
                  <a:pt x="2696703" y="461665"/>
                </a:cubicBezTo>
                <a:cubicBezTo>
                  <a:pt x="2602512" y="512846"/>
                  <a:pt x="2361525" y="422486"/>
                  <a:pt x="2238263" y="461665"/>
                </a:cubicBezTo>
                <a:cubicBezTo>
                  <a:pt x="2115001" y="500844"/>
                  <a:pt x="1791018" y="396775"/>
                  <a:pt x="1671956" y="461665"/>
                </a:cubicBezTo>
                <a:cubicBezTo>
                  <a:pt x="1552894" y="526555"/>
                  <a:pt x="1400613" y="427920"/>
                  <a:pt x="1213516" y="461665"/>
                </a:cubicBezTo>
                <a:cubicBezTo>
                  <a:pt x="1026419" y="495410"/>
                  <a:pt x="805668" y="450555"/>
                  <a:pt x="701143" y="461665"/>
                </a:cubicBezTo>
                <a:cubicBezTo>
                  <a:pt x="596618" y="472775"/>
                  <a:pt x="281112" y="432162"/>
                  <a:pt x="0" y="461665"/>
                </a:cubicBezTo>
                <a:cubicBezTo>
                  <a:pt x="-9271" y="349929"/>
                  <a:pt x="11083" y="215547"/>
                  <a:pt x="0" y="0"/>
                </a:cubicBezTo>
                <a:close/>
              </a:path>
            </a:pathLst>
          </a:custGeom>
          <a:solidFill>
            <a:srgbClr val="F1F8EC"/>
          </a:solidFill>
          <a:ln cap="flat" cmpd="sng" w="19050">
            <a:solidFill>
              <a:schemeClr val="dk1"/>
            </a:solidFill>
            <a:prstDash val="solid"/>
            <a:round/>
            <a:headEnd len="sm" w="sm" type="none"/>
            <a:tailEnd len="sm" w="sm" type="none"/>
          </a:ln>
          <a:effectLst>
            <a:outerShdw blurRad="50800" rotWithShape="0" dir="162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400" u="none" cap="none" strike="noStrike">
                <a:solidFill>
                  <a:schemeClr val="dk1"/>
                </a:solidFill>
                <a:latin typeface="Arial"/>
                <a:ea typeface="Arial"/>
                <a:cs typeface="Arial"/>
                <a:sym typeface="Arial"/>
              </a:rPr>
              <a:t>Goal / Objective</a:t>
            </a:r>
            <a:endParaRPr/>
          </a:p>
        </p:txBody>
      </p:sp>
      <p:sp>
        <p:nvSpPr>
          <p:cNvPr id="106" name="Google Shape;106;p2"/>
          <p:cNvSpPr txBox="1"/>
          <p:nvPr/>
        </p:nvSpPr>
        <p:spPr>
          <a:xfrm>
            <a:off x="2388109" y="313634"/>
            <a:ext cx="9268967" cy="120764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4400"/>
              <a:buFont typeface="Nunito Sans"/>
              <a:buNone/>
            </a:pPr>
            <a:r>
              <a:t/>
            </a:r>
            <a:endParaRPr b="0" i="0" sz="4400" u="none" cap="none" strike="noStrike">
              <a:solidFill>
                <a:schemeClr val="lt1"/>
              </a:solidFill>
              <a:latin typeface="Arial"/>
              <a:ea typeface="Arial"/>
              <a:cs typeface="Arial"/>
              <a:sym typeface="Arial"/>
            </a:endParaRPr>
          </a:p>
        </p:txBody>
      </p:sp>
      <p:pic>
        <p:nvPicPr>
          <p:cNvPr id="107" name="Google Shape;107;p2"/>
          <p:cNvPicPr preferRelativeResize="0"/>
          <p:nvPr/>
        </p:nvPicPr>
        <p:blipFill rotWithShape="1">
          <a:blip r:embed="rId7">
            <a:alphaModFix/>
          </a:blip>
          <a:srcRect b="41405" l="0" r="0" t="41405"/>
          <a:stretch/>
        </p:blipFill>
        <p:spPr>
          <a:xfrm>
            <a:off x="1853185" y="381259"/>
            <a:ext cx="10338815" cy="999744"/>
          </a:xfrm>
          <a:prstGeom prst="rect">
            <a:avLst/>
          </a:prstGeom>
          <a:noFill/>
          <a:ln>
            <a:noFill/>
          </a:ln>
        </p:spPr>
      </p:pic>
      <p:sp>
        <p:nvSpPr>
          <p:cNvPr id="108" name="Google Shape;108;p2"/>
          <p:cNvSpPr txBox="1"/>
          <p:nvPr/>
        </p:nvSpPr>
        <p:spPr>
          <a:xfrm>
            <a:off x="2388109" y="277310"/>
            <a:ext cx="9268967" cy="120764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4400"/>
              <a:buFont typeface="Arial"/>
              <a:buNone/>
            </a:pPr>
            <a:r>
              <a:rPr b="0" i="0" lang="en-US" sz="4400" u="none" cap="none" strike="noStrike">
                <a:solidFill>
                  <a:schemeClr val="lt1"/>
                </a:solidFill>
                <a:latin typeface="Arial"/>
                <a:ea typeface="Arial"/>
                <a:cs typeface="Arial"/>
                <a:sym typeface="Arial"/>
              </a:rPr>
              <a:t>Agenda</a:t>
            </a:r>
            <a:endParaRPr/>
          </a:p>
        </p:txBody>
      </p:sp>
      <p:pic>
        <p:nvPicPr>
          <p:cNvPr id="109" name="Google Shape;109;p2"/>
          <p:cNvPicPr preferRelativeResize="0"/>
          <p:nvPr/>
        </p:nvPicPr>
        <p:blipFill rotWithShape="1">
          <a:blip r:embed="rId8">
            <a:alphaModFix/>
          </a:blip>
          <a:srcRect b="0" l="0" r="0" t="0"/>
          <a:stretch/>
        </p:blipFill>
        <p:spPr>
          <a:xfrm>
            <a:off x="9680133" y="4340811"/>
            <a:ext cx="1888435" cy="1511351"/>
          </a:xfrm>
          <a:prstGeom prst="rect">
            <a:avLst/>
          </a:prstGeom>
          <a:noFill/>
          <a:ln>
            <a:noFill/>
          </a:ln>
        </p:spPr>
      </p:pic>
      <p:graphicFrame>
        <p:nvGraphicFramePr>
          <p:cNvPr id="110" name="Google Shape;110;p2"/>
          <p:cNvGraphicFramePr/>
          <p:nvPr/>
        </p:nvGraphicFramePr>
        <p:xfrm>
          <a:off x="607281" y="1897925"/>
          <a:ext cx="3000000" cy="3000000"/>
        </p:xfrm>
        <a:graphic>
          <a:graphicData uri="http://schemas.openxmlformats.org/drawingml/2006/table">
            <a:tbl>
              <a:tblPr bandRow="1" firstRow="1">
                <a:solidFill>
                  <a:srgbClr val="FFF7E1"/>
                </a:solidFill>
                <a:tableStyleId>{94313FED-0FBA-4EF4-BE9B-268454A763CB}</a:tableStyleId>
              </a:tblPr>
              <a:tblGrid>
                <a:gridCol w="3425750"/>
                <a:gridCol w="3425750"/>
              </a:tblGrid>
              <a:tr h="370850">
                <a:tc gridSpan="2">
                  <a:txBody>
                    <a:bodyPr/>
                    <a:lstStyle/>
                    <a:p>
                      <a:pPr indent="0" lvl="0" marL="0" marR="0" rtl="0" algn="ctr">
                        <a:spcBef>
                          <a:spcPts val="0"/>
                        </a:spcBef>
                        <a:spcAft>
                          <a:spcPts val="0"/>
                        </a:spcAft>
                        <a:buNone/>
                      </a:pPr>
                      <a:r>
                        <a:rPr b="0" lang="en-US" sz="2400" u="none" cap="none" strike="noStrike">
                          <a:latin typeface="Arial"/>
                          <a:ea typeface="Arial"/>
                          <a:cs typeface="Arial"/>
                          <a:sym typeface="Arial"/>
                        </a:rPr>
                        <a:t>Agenda</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8EE"/>
                    </a:solidFill>
                  </a:tcPr>
                </a:tc>
                <a:tc hMerge="1"/>
              </a:tr>
              <a:tr h="370850">
                <a:tc>
                  <a:txBody>
                    <a:bodyPr/>
                    <a:lstStyle/>
                    <a:p>
                      <a:pPr indent="0" lvl="0" marL="0" marR="0" rtl="0" algn="l">
                        <a:spcBef>
                          <a:spcPts val="0"/>
                        </a:spcBef>
                        <a:spcAft>
                          <a:spcPts val="0"/>
                        </a:spcAft>
                        <a:buNone/>
                      </a:pPr>
                      <a:r>
                        <a:rPr lang="en-US" sz="1800" u="sng" cap="none" strike="noStrike">
                          <a:solidFill>
                            <a:schemeClr val="hlink"/>
                          </a:solidFill>
                          <a:latin typeface="Arial"/>
                          <a:ea typeface="Arial"/>
                          <a:cs typeface="Arial"/>
                          <a:sym typeface="Arial"/>
                          <a:hlinkClick action="ppaction://hlinksldjump" r:id="rId9"/>
                        </a:rPr>
                        <a:t>Welcome</a:t>
                      </a:r>
                      <a:r>
                        <a:rPr lang="en-US" sz="1800" u="none" cap="none" strike="noStrike">
                          <a:latin typeface="Arial"/>
                          <a:ea typeface="Arial"/>
                          <a:cs typeface="Arial"/>
                          <a:sym typeface="Arial"/>
                        </a:rPr>
                        <a:t> </a:t>
                      </a:r>
                      <a:endParaRPr/>
                    </a:p>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10"/>
                        </a:rPr>
                        <a:t>Agenda / Objectives</a:t>
                      </a:r>
                      <a:endParaRPr sz="1800">
                        <a:latin typeface="Arial"/>
                        <a:ea typeface="Arial"/>
                        <a:cs typeface="Arial"/>
                        <a:sym typeface="Arial"/>
                      </a:endParaRPr>
                    </a:p>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11"/>
                        </a:rPr>
                        <a:t>Context Setting </a:t>
                      </a:r>
                      <a:endParaRPr sz="1800">
                        <a:latin typeface="Arial"/>
                        <a:ea typeface="Arial"/>
                        <a:cs typeface="Arial"/>
                        <a:sym typeface="Arial"/>
                      </a:endParaRPr>
                    </a:p>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12"/>
                        </a:rPr>
                        <a:t>Overview of AI Tools for PBL</a:t>
                      </a:r>
                      <a:endParaRPr sz="1800">
                        <a:latin typeface="Arial"/>
                        <a:ea typeface="Arial"/>
                        <a:cs typeface="Arial"/>
                        <a:sym typeface="Arial"/>
                      </a:endParaRPr>
                    </a:p>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13"/>
                        </a:rPr>
                        <a:t>AI Design Assistant in Ultra</a:t>
                      </a:r>
                      <a:endParaRPr sz="1800">
                        <a:latin typeface="Arial"/>
                        <a:ea typeface="Arial"/>
                        <a:cs typeface="Arial"/>
                        <a:sym typeface="Arial"/>
                      </a:endParaRPr>
                    </a:p>
                    <a:p>
                      <a:pPr indent="0" lvl="1" marL="457200" marR="0" rtl="0" algn="l">
                        <a:spcBef>
                          <a:spcPts val="0"/>
                        </a:spcBef>
                        <a:spcAft>
                          <a:spcPts val="0"/>
                        </a:spcAft>
                        <a:buNone/>
                      </a:pPr>
                      <a:r>
                        <a:rPr lang="en-US" sz="1600" u="sng" cap="none" strike="noStrike">
                          <a:solidFill>
                            <a:schemeClr val="hlink"/>
                          </a:solidFill>
                          <a:latin typeface="Arial"/>
                          <a:ea typeface="Arial"/>
                          <a:cs typeface="Arial"/>
                          <a:sym typeface="Arial"/>
                          <a:hlinkClick action="ppaction://hlinksldjump" r:id="rId14"/>
                        </a:rPr>
                        <a:t>Modules</a:t>
                      </a:r>
                      <a:endParaRPr sz="1600" u="none" cap="none" strike="noStrike">
                        <a:latin typeface="Arial"/>
                        <a:ea typeface="Arial"/>
                        <a:cs typeface="Arial"/>
                        <a:sym typeface="Arial"/>
                      </a:endParaRPr>
                    </a:p>
                    <a:p>
                      <a:pPr indent="0" lvl="1" marL="457200" marR="0" rtl="0" algn="l">
                        <a:spcBef>
                          <a:spcPts val="0"/>
                        </a:spcBef>
                        <a:spcAft>
                          <a:spcPts val="0"/>
                        </a:spcAft>
                        <a:buNone/>
                      </a:pPr>
                      <a:r>
                        <a:rPr lang="en-US" sz="1600" u="sng" cap="none" strike="noStrike">
                          <a:solidFill>
                            <a:schemeClr val="hlink"/>
                          </a:solidFill>
                          <a:latin typeface="Arial"/>
                          <a:ea typeface="Arial"/>
                          <a:cs typeface="Arial"/>
                          <a:sym typeface="Arial"/>
                          <a:hlinkClick action="ppaction://hlinksldjump" r:id="rId15"/>
                        </a:rPr>
                        <a:t>Prompts</a:t>
                      </a:r>
                      <a:endParaRPr sz="1600" u="none" cap="none" strike="noStrike">
                        <a:latin typeface="Arial"/>
                        <a:ea typeface="Arial"/>
                        <a:cs typeface="Arial"/>
                        <a:sym typeface="Arial"/>
                      </a:endParaRPr>
                    </a:p>
                    <a:p>
                      <a:pPr indent="0" lvl="1" marL="457200" marR="0" rtl="0" algn="l">
                        <a:spcBef>
                          <a:spcPts val="0"/>
                        </a:spcBef>
                        <a:spcAft>
                          <a:spcPts val="0"/>
                        </a:spcAft>
                        <a:buNone/>
                      </a:pPr>
                      <a:r>
                        <a:rPr lang="en-US" sz="1600" u="sng" cap="none" strike="noStrike">
                          <a:solidFill>
                            <a:schemeClr val="hlink"/>
                          </a:solidFill>
                          <a:latin typeface="Arial"/>
                          <a:ea typeface="Arial"/>
                          <a:cs typeface="Arial"/>
                          <a:sym typeface="Arial"/>
                          <a:hlinkClick action="ppaction://hlinksldjump" r:id="rId16"/>
                        </a:rPr>
                        <a:t>Rubrics</a:t>
                      </a:r>
                      <a:endParaRPr sz="1600" u="none" cap="none" strike="noStrike">
                        <a:latin typeface="Arial"/>
                        <a:ea typeface="Arial"/>
                        <a:cs typeface="Arial"/>
                        <a:sym typeface="Arial"/>
                      </a:endParaRPr>
                    </a:p>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17"/>
                        </a:rPr>
                        <a:t>Adaptive Learning Modules</a:t>
                      </a:r>
                      <a:endParaRPr sz="1800">
                        <a:latin typeface="Arial"/>
                        <a:ea typeface="Arial"/>
                        <a:cs typeface="Arial"/>
                        <a:sym typeface="Arial"/>
                      </a:endParaRPr>
                    </a:p>
                    <a:p>
                      <a:pPr indent="0" lvl="1" marL="457200" marR="0" rtl="0" algn="l">
                        <a:spcBef>
                          <a:spcPts val="0"/>
                        </a:spcBef>
                        <a:spcAft>
                          <a:spcPts val="0"/>
                        </a:spcAft>
                        <a:buNone/>
                      </a:pPr>
                      <a:r>
                        <a:rPr lang="en-US" sz="1600" u="sng" cap="none" strike="noStrike">
                          <a:solidFill>
                            <a:schemeClr val="hlink"/>
                          </a:solidFill>
                          <a:latin typeface="Arial"/>
                          <a:ea typeface="Arial"/>
                          <a:cs typeface="Arial"/>
                          <a:sym typeface="Arial"/>
                          <a:hlinkClick action="ppaction://hlinksldjump" r:id="rId18"/>
                        </a:rPr>
                        <a:t>Ultra</a:t>
                      </a:r>
                      <a:endParaRPr sz="1600" u="none" cap="none" strike="noStrike">
                        <a:latin typeface="Arial"/>
                        <a:ea typeface="Arial"/>
                        <a:cs typeface="Arial"/>
                        <a:sym typeface="Arial"/>
                      </a:endParaRPr>
                    </a:p>
                    <a:p>
                      <a:pPr indent="0" lvl="1" marL="457200" marR="0" rtl="0" algn="l">
                        <a:spcBef>
                          <a:spcPts val="0"/>
                        </a:spcBef>
                        <a:spcAft>
                          <a:spcPts val="0"/>
                        </a:spcAft>
                        <a:buNone/>
                      </a:pPr>
                      <a:r>
                        <a:rPr lang="en-US" sz="1600" u="sng" cap="none" strike="noStrike">
                          <a:solidFill>
                            <a:schemeClr val="hlink"/>
                          </a:solidFill>
                          <a:latin typeface="Arial"/>
                          <a:ea typeface="Arial"/>
                          <a:cs typeface="Arial"/>
                          <a:sym typeface="Arial"/>
                          <a:hlinkClick action="ppaction://hlinksldjump" r:id="rId19"/>
                        </a:rPr>
                        <a:t>Activities</a:t>
                      </a:r>
                      <a:endParaRPr sz="18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7E1">
                        <a:alpha val="20000"/>
                      </a:srgbClr>
                    </a:solidFill>
                  </a:tcPr>
                </a:tc>
                <a:tc>
                  <a:txBody>
                    <a:bodyPr/>
                    <a:lstStyle/>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20"/>
                        </a:rPr>
                        <a:t>AI Conversations</a:t>
                      </a:r>
                      <a:endParaRPr sz="1800">
                        <a:latin typeface="Arial"/>
                        <a:ea typeface="Arial"/>
                        <a:cs typeface="Arial"/>
                        <a:sym typeface="Arial"/>
                      </a:endParaRPr>
                    </a:p>
                    <a:p>
                      <a:pPr indent="0" lvl="1" marL="457200" marR="0" rtl="0" algn="l">
                        <a:spcBef>
                          <a:spcPts val="0"/>
                        </a:spcBef>
                        <a:spcAft>
                          <a:spcPts val="0"/>
                        </a:spcAft>
                        <a:buNone/>
                      </a:pPr>
                      <a:r>
                        <a:rPr lang="en-US" sz="1600" u="sng" cap="none" strike="noStrike">
                          <a:solidFill>
                            <a:schemeClr val="hlink"/>
                          </a:solidFill>
                          <a:latin typeface="Arial"/>
                          <a:ea typeface="Arial"/>
                          <a:cs typeface="Arial"/>
                          <a:sym typeface="Arial"/>
                          <a:hlinkClick action="ppaction://hlinksldjump" r:id="rId21"/>
                        </a:rPr>
                        <a:t>Ultra</a:t>
                      </a:r>
                      <a:endParaRPr sz="1600" u="none" cap="none" strike="noStrike">
                        <a:latin typeface="Arial"/>
                        <a:ea typeface="Arial"/>
                        <a:cs typeface="Arial"/>
                        <a:sym typeface="Arial"/>
                      </a:endParaRPr>
                    </a:p>
                    <a:p>
                      <a:pPr indent="0" lvl="1" marL="457200" marR="0" rtl="0" algn="l">
                        <a:spcBef>
                          <a:spcPts val="0"/>
                        </a:spcBef>
                        <a:spcAft>
                          <a:spcPts val="0"/>
                        </a:spcAft>
                        <a:buNone/>
                      </a:pPr>
                      <a:r>
                        <a:rPr lang="en-US" sz="1600" u="sng" cap="none" strike="noStrike">
                          <a:solidFill>
                            <a:schemeClr val="hlink"/>
                          </a:solidFill>
                          <a:latin typeface="Arial"/>
                          <a:ea typeface="Arial"/>
                          <a:cs typeface="Arial"/>
                          <a:sym typeface="Arial"/>
                          <a:hlinkClick action="ppaction://hlinksldjump" r:id="rId22"/>
                        </a:rPr>
                        <a:t>Activities</a:t>
                      </a:r>
                      <a:endParaRPr sz="1600" u="none" cap="none" strike="noStrike">
                        <a:latin typeface="Arial"/>
                        <a:ea typeface="Arial"/>
                        <a:cs typeface="Arial"/>
                        <a:sym typeface="Arial"/>
                      </a:endParaRPr>
                    </a:p>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23"/>
                        </a:rPr>
                        <a:t>AI Prompt Engineering</a:t>
                      </a:r>
                      <a:endParaRPr sz="1800">
                        <a:latin typeface="Arial"/>
                        <a:ea typeface="Arial"/>
                        <a:cs typeface="Arial"/>
                        <a:sym typeface="Arial"/>
                      </a:endParaRPr>
                    </a:p>
                    <a:p>
                      <a:pPr indent="0" lvl="1" marL="457200" marR="0" rtl="0" algn="l">
                        <a:spcBef>
                          <a:spcPts val="0"/>
                        </a:spcBef>
                        <a:spcAft>
                          <a:spcPts val="0"/>
                        </a:spcAft>
                        <a:buNone/>
                      </a:pPr>
                      <a:r>
                        <a:rPr lang="en-US" sz="1600" u="sng" cap="none" strike="noStrike">
                          <a:solidFill>
                            <a:schemeClr val="hlink"/>
                          </a:solidFill>
                          <a:latin typeface="Arial"/>
                          <a:ea typeface="Arial"/>
                          <a:cs typeface="Arial"/>
                          <a:sym typeface="Arial"/>
                          <a:hlinkClick action="ppaction://hlinksldjump" r:id="rId24"/>
                        </a:rPr>
                        <a:t>Activities</a:t>
                      </a:r>
                      <a:endParaRPr sz="1800" u="none" cap="none" strike="noStrike">
                        <a:latin typeface="Arial"/>
                        <a:ea typeface="Arial"/>
                        <a:cs typeface="Arial"/>
                        <a:sym typeface="Arial"/>
                      </a:endParaRPr>
                    </a:p>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25"/>
                        </a:rPr>
                        <a:t>Discussion / Q &amp; A</a:t>
                      </a:r>
                      <a:endParaRPr sz="1800">
                        <a:latin typeface="Arial"/>
                        <a:ea typeface="Arial"/>
                        <a:cs typeface="Arial"/>
                        <a:sym typeface="Arial"/>
                      </a:endParaRPr>
                    </a:p>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26"/>
                        </a:rPr>
                        <a:t>Key Takeaways</a:t>
                      </a:r>
                      <a:endParaRPr sz="1800">
                        <a:latin typeface="Arial"/>
                        <a:ea typeface="Arial"/>
                        <a:cs typeface="Arial"/>
                        <a:sym typeface="Arial"/>
                      </a:endParaRPr>
                    </a:p>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27"/>
                        </a:rPr>
                        <a:t>References</a:t>
                      </a:r>
                      <a:endParaRPr sz="1800">
                        <a:latin typeface="Arial"/>
                        <a:ea typeface="Arial"/>
                        <a:cs typeface="Arial"/>
                        <a:sym typeface="Arial"/>
                      </a:endParaRPr>
                    </a:p>
                    <a:p>
                      <a:pPr indent="0" lvl="0" marL="0" marR="0" rtl="0" algn="l">
                        <a:spcBef>
                          <a:spcPts val="0"/>
                        </a:spcBef>
                        <a:spcAft>
                          <a:spcPts val="0"/>
                        </a:spcAft>
                        <a:buNone/>
                      </a:pPr>
                      <a:r>
                        <a:rPr lang="en-US" sz="1800" u="sng">
                          <a:solidFill>
                            <a:schemeClr val="hlink"/>
                          </a:solidFill>
                          <a:latin typeface="Arial"/>
                          <a:ea typeface="Arial"/>
                          <a:cs typeface="Arial"/>
                          <a:sym typeface="Arial"/>
                          <a:hlinkClick action="ppaction://hlinksldjump" r:id="rId28"/>
                        </a:rPr>
                        <a:t>Contact</a:t>
                      </a:r>
                      <a:endParaRPr sz="1800">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7E1">
                        <a:alpha val="20000"/>
                      </a:srgbClr>
                    </a:solidFill>
                  </a:tcPr>
                </a:tc>
              </a:tr>
            </a:tbl>
          </a:graphicData>
        </a:graphic>
      </p:graphicFrame>
      <p:grpSp>
        <p:nvGrpSpPr>
          <p:cNvPr id="111" name="Google Shape;111;p2"/>
          <p:cNvGrpSpPr/>
          <p:nvPr/>
        </p:nvGrpSpPr>
        <p:grpSpPr>
          <a:xfrm>
            <a:off x="60960" y="39084"/>
            <a:ext cx="1719073" cy="1708236"/>
            <a:chOff x="60960" y="39084"/>
            <a:chExt cx="1719073" cy="1708236"/>
          </a:xfrm>
        </p:grpSpPr>
        <p:pic>
          <p:nvPicPr>
            <p:cNvPr id="112" name="Google Shape;112;p2"/>
            <p:cNvPicPr preferRelativeResize="0"/>
            <p:nvPr/>
          </p:nvPicPr>
          <p:blipFill rotWithShape="1">
            <a:blip r:embed="rId29">
              <a:alphaModFix/>
            </a:blip>
            <a:srcRect b="629" l="0" r="0" t="0"/>
            <a:stretch/>
          </p:blipFill>
          <p:spPr>
            <a:xfrm>
              <a:off x="60960" y="39084"/>
              <a:ext cx="1719073" cy="1708236"/>
            </a:xfrm>
            <a:prstGeom prst="rect">
              <a:avLst/>
            </a:prstGeom>
            <a:noFill/>
            <a:ln>
              <a:noFill/>
            </a:ln>
          </p:spPr>
        </p:pic>
        <p:pic>
          <p:nvPicPr>
            <p:cNvPr descr="Ai Vector Art PNG Images | Free Download On Pngtree" id="113" name="Google Shape;113;p2"/>
            <p:cNvPicPr preferRelativeResize="0"/>
            <p:nvPr/>
          </p:nvPicPr>
          <p:blipFill rotWithShape="1">
            <a:blip r:embed="rId30">
              <a:alphaModFix/>
            </a:blip>
            <a:srcRect b="0" l="0" r="0" t="0"/>
            <a:stretch/>
          </p:blipFill>
          <p:spPr>
            <a:xfrm flipH="1">
              <a:off x="231701" y="407645"/>
              <a:ext cx="1339675" cy="1339675"/>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descr="A white board on a wooden stand&#10;&#10;Description automatically generated" id="119" name="Google Shape;119;p3"/>
          <p:cNvPicPr preferRelativeResize="0"/>
          <p:nvPr/>
        </p:nvPicPr>
        <p:blipFill rotWithShape="1">
          <a:blip r:embed="rId3">
            <a:alphaModFix/>
          </a:blip>
          <a:srcRect b="0" l="0" r="0" t="0"/>
          <a:stretch/>
        </p:blipFill>
        <p:spPr>
          <a:xfrm>
            <a:off x="3194271" y="1597444"/>
            <a:ext cx="5803458" cy="5105230"/>
          </a:xfrm>
          <a:prstGeom prst="rect">
            <a:avLst/>
          </a:prstGeom>
          <a:noFill/>
          <a:ln>
            <a:noFill/>
          </a:ln>
        </p:spPr>
      </p:pic>
      <p:sp>
        <p:nvSpPr>
          <p:cNvPr id="120" name="Google Shape;120;p3"/>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400" u="sng" cap="none" strike="noStrike">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b="0" i="0" sz="1400" u="none" cap="none" strike="noStrike">
              <a:solidFill>
                <a:srgbClr val="00334E"/>
              </a:solidFill>
              <a:latin typeface="Nunito Sans"/>
              <a:ea typeface="Nunito Sans"/>
              <a:cs typeface="Nunito Sans"/>
              <a:sym typeface="Nunito Sans"/>
            </a:endParaRPr>
          </a:p>
        </p:txBody>
      </p:sp>
      <p:pic>
        <p:nvPicPr>
          <p:cNvPr descr="Hamburger Menu Icon with solid fill" id="121" name="Google Shape;121;p3">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122" name="Google Shape;122;p3"/>
          <p:cNvSpPr txBox="1"/>
          <p:nvPr/>
        </p:nvSpPr>
        <p:spPr>
          <a:xfrm>
            <a:off x="6792605" y="2087834"/>
            <a:ext cx="1892174" cy="2677656"/>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u="none" cap="none" strike="noStrike">
                <a:solidFill>
                  <a:schemeClr val="dk1"/>
                </a:solidFill>
                <a:latin typeface="Arial"/>
                <a:ea typeface="Arial"/>
                <a:cs typeface="Arial"/>
                <a:sym typeface="Arial"/>
              </a:rPr>
              <a:t>AI offers innovative solutions to enhance PBL by</a:t>
            </a:r>
            <a:endParaRPr/>
          </a:p>
          <a:p>
            <a:pPr indent="-285750" lvl="0" marL="28575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Automating administrative tasks</a:t>
            </a:r>
            <a:endParaRPr/>
          </a:p>
          <a:p>
            <a:pPr indent="-285750" lvl="0" marL="28575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Providing personalized learning experiences</a:t>
            </a:r>
            <a:endParaRPr/>
          </a:p>
          <a:p>
            <a:pPr indent="-285750" lvl="0" marL="28575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Facilitating collaborative tools</a:t>
            </a:r>
            <a:endParaRPr/>
          </a:p>
        </p:txBody>
      </p:sp>
      <p:sp>
        <p:nvSpPr>
          <p:cNvPr id="123" name="Google Shape;123;p3"/>
          <p:cNvSpPr txBox="1"/>
          <p:nvPr/>
        </p:nvSpPr>
        <p:spPr>
          <a:xfrm>
            <a:off x="3648509" y="2043222"/>
            <a:ext cx="2871994" cy="1384995"/>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PBL emphasizes student-centered learning by engaging learners in</a:t>
            </a:r>
            <a:endParaRPr/>
          </a:p>
          <a:p>
            <a:pPr indent="-285750" lvl="0" marL="28575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Real-world problems</a:t>
            </a:r>
            <a:endParaRPr/>
          </a:p>
          <a:p>
            <a:pPr indent="-285750" lvl="0" marL="28575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Critical thinking</a:t>
            </a:r>
            <a:endParaRPr/>
          </a:p>
          <a:p>
            <a:pPr indent="-285750" lvl="0" marL="28575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Collaboration</a:t>
            </a:r>
            <a:endParaRPr/>
          </a:p>
          <a:p>
            <a:pPr indent="-285750" lvl="0" marL="28575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Self-directed learning</a:t>
            </a:r>
            <a:endParaRPr/>
          </a:p>
        </p:txBody>
      </p:sp>
      <p:sp>
        <p:nvSpPr>
          <p:cNvPr id="124" name="Google Shape;124;p3"/>
          <p:cNvSpPr txBox="1"/>
          <p:nvPr/>
        </p:nvSpPr>
        <p:spPr>
          <a:xfrm>
            <a:off x="3507221" y="3707488"/>
            <a:ext cx="3170461" cy="954107"/>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Maintaining student engagement</a:t>
            </a:r>
            <a:endParaRPr/>
          </a:p>
          <a:p>
            <a:pPr indent="-285750" lvl="0" marL="28575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Addressing varied learning styles</a:t>
            </a:r>
            <a:endParaRPr/>
          </a:p>
          <a:p>
            <a:pPr indent="-285750" lvl="0" marL="28575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Fostering collaboration in virtual environments</a:t>
            </a:r>
            <a:endParaRPr/>
          </a:p>
        </p:txBody>
      </p:sp>
      <p:sp>
        <p:nvSpPr>
          <p:cNvPr id="125" name="Google Shape;125;p3"/>
          <p:cNvSpPr txBox="1"/>
          <p:nvPr/>
        </p:nvSpPr>
        <p:spPr>
          <a:xfrm>
            <a:off x="1138647" y="2382490"/>
            <a:ext cx="2055624"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1"/>
                </a:solidFill>
                <a:latin typeface="Arial"/>
                <a:ea typeface="Arial"/>
                <a:cs typeface="Arial"/>
                <a:sym typeface="Arial"/>
              </a:rPr>
              <a:t>Importance </a:t>
            </a:r>
            <a:endParaRPr/>
          </a:p>
          <a:p>
            <a:pPr indent="0" lvl="0" marL="0" marR="0" rtl="0" algn="ctr">
              <a:spcBef>
                <a:spcPts val="0"/>
              </a:spcBef>
              <a:spcAft>
                <a:spcPts val="0"/>
              </a:spcAft>
              <a:buNone/>
            </a:pPr>
            <a:r>
              <a:rPr b="1" lang="en-US" sz="2000">
                <a:solidFill>
                  <a:schemeClr val="dk1"/>
                </a:solidFill>
                <a:latin typeface="Arial"/>
                <a:ea typeface="Arial"/>
                <a:cs typeface="Arial"/>
                <a:sym typeface="Arial"/>
              </a:rPr>
              <a:t>of PBL</a:t>
            </a:r>
            <a:endParaRPr/>
          </a:p>
        </p:txBody>
      </p:sp>
      <p:sp>
        <p:nvSpPr>
          <p:cNvPr id="126" name="Google Shape;126;p3"/>
          <p:cNvSpPr txBox="1"/>
          <p:nvPr/>
        </p:nvSpPr>
        <p:spPr>
          <a:xfrm>
            <a:off x="920496" y="3796116"/>
            <a:ext cx="2167502"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1"/>
                </a:solidFill>
                <a:latin typeface="Arial"/>
                <a:ea typeface="Arial"/>
                <a:cs typeface="Arial"/>
                <a:sym typeface="Arial"/>
              </a:rPr>
              <a:t>Challenges in Online Learning</a:t>
            </a:r>
            <a:endParaRPr/>
          </a:p>
        </p:txBody>
      </p:sp>
      <p:sp>
        <p:nvSpPr>
          <p:cNvPr id="127" name="Google Shape;127;p3"/>
          <p:cNvSpPr txBox="1"/>
          <p:nvPr/>
        </p:nvSpPr>
        <p:spPr>
          <a:xfrm>
            <a:off x="8997729" y="2918830"/>
            <a:ext cx="1795346"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1"/>
                </a:solidFill>
                <a:latin typeface="Arial"/>
                <a:ea typeface="Arial"/>
                <a:cs typeface="Arial"/>
                <a:sym typeface="Arial"/>
              </a:rPr>
              <a:t>AI Tools &amp; Relevance to PBL</a:t>
            </a:r>
            <a:endParaRPr/>
          </a:p>
        </p:txBody>
      </p:sp>
      <p:pic>
        <p:nvPicPr>
          <p:cNvPr id="128" name="Google Shape;128;p3"/>
          <p:cNvPicPr preferRelativeResize="0"/>
          <p:nvPr/>
        </p:nvPicPr>
        <p:blipFill rotWithShape="1">
          <a:blip r:embed="rId7">
            <a:alphaModFix/>
          </a:blip>
          <a:srcRect b="41405" l="0" r="0" t="41405"/>
          <a:stretch/>
        </p:blipFill>
        <p:spPr>
          <a:xfrm>
            <a:off x="1853185" y="417583"/>
            <a:ext cx="10338815" cy="999744"/>
          </a:xfrm>
          <a:prstGeom prst="rect">
            <a:avLst/>
          </a:prstGeom>
          <a:noFill/>
          <a:ln>
            <a:noFill/>
          </a:ln>
        </p:spPr>
      </p:pic>
      <p:sp>
        <p:nvSpPr>
          <p:cNvPr id="129" name="Google Shape;129;p3"/>
          <p:cNvSpPr txBox="1"/>
          <p:nvPr>
            <p:ph type="title"/>
          </p:nvPr>
        </p:nvSpPr>
        <p:spPr>
          <a:xfrm>
            <a:off x="2403444" y="313574"/>
            <a:ext cx="7385112"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Context Setting</a:t>
            </a:r>
            <a:endParaRPr/>
          </a:p>
        </p:txBody>
      </p:sp>
      <p:sp>
        <p:nvSpPr>
          <p:cNvPr descr="Whiteboard PNG Images - CleanPNG / KissPNG" id="130" name="Google Shape;130;p3"/>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pic>
        <p:nvPicPr>
          <p:cNvPr id="131" name="Google Shape;131;p3"/>
          <p:cNvPicPr preferRelativeResize="0"/>
          <p:nvPr/>
        </p:nvPicPr>
        <p:blipFill rotWithShape="1">
          <a:blip r:embed="rId8">
            <a:alphaModFix/>
          </a:blip>
          <a:srcRect b="0" l="0" r="0" t="0"/>
          <a:stretch/>
        </p:blipFill>
        <p:spPr>
          <a:xfrm>
            <a:off x="8684779" y="3512866"/>
            <a:ext cx="3752850" cy="2838450"/>
          </a:xfrm>
          <a:prstGeom prst="rect">
            <a:avLst/>
          </a:prstGeom>
          <a:noFill/>
          <a:ln>
            <a:noFill/>
          </a:ln>
        </p:spPr>
      </p:pic>
      <p:pic>
        <p:nvPicPr>
          <p:cNvPr id="132" name="Google Shape;132;p3"/>
          <p:cNvPicPr preferRelativeResize="0"/>
          <p:nvPr/>
        </p:nvPicPr>
        <p:blipFill rotWithShape="1">
          <a:blip r:embed="rId9">
            <a:alphaModFix/>
          </a:blip>
          <a:srcRect b="0" l="0" r="0" t="0"/>
          <a:stretch/>
        </p:blipFill>
        <p:spPr>
          <a:xfrm>
            <a:off x="289753" y="4423603"/>
            <a:ext cx="2423127" cy="2434397"/>
          </a:xfrm>
          <a:prstGeom prst="rect">
            <a:avLst/>
          </a:prstGeom>
          <a:noFill/>
          <a:ln>
            <a:noFill/>
          </a:ln>
        </p:spPr>
      </p:pic>
      <p:pic>
        <p:nvPicPr>
          <p:cNvPr id="133" name="Google Shape;133;p3"/>
          <p:cNvPicPr preferRelativeResize="0"/>
          <p:nvPr/>
        </p:nvPicPr>
        <p:blipFill rotWithShape="1">
          <a:blip r:embed="rId10">
            <a:alphaModFix/>
          </a:blip>
          <a:srcRect b="0" l="0" r="0" t="0"/>
          <a:stretch/>
        </p:blipFill>
        <p:spPr>
          <a:xfrm>
            <a:off x="10411968" y="1748140"/>
            <a:ext cx="1350436" cy="1172472"/>
          </a:xfrm>
          <a:prstGeom prst="rect">
            <a:avLst/>
          </a:prstGeom>
          <a:noFill/>
          <a:ln>
            <a:noFill/>
          </a:ln>
        </p:spPr>
      </p:pic>
      <p:pic>
        <p:nvPicPr>
          <p:cNvPr id="134" name="Google Shape;134;p3"/>
          <p:cNvPicPr preferRelativeResize="0"/>
          <p:nvPr/>
        </p:nvPicPr>
        <p:blipFill rotWithShape="1">
          <a:blip r:embed="rId11">
            <a:alphaModFix/>
          </a:blip>
          <a:srcRect b="0" l="0" r="0" t="0"/>
          <a:stretch/>
        </p:blipFill>
        <p:spPr>
          <a:xfrm>
            <a:off x="222442" y="2115877"/>
            <a:ext cx="1146744" cy="1445895"/>
          </a:xfrm>
          <a:prstGeom prst="rect">
            <a:avLst/>
          </a:prstGeom>
          <a:noFill/>
          <a:ln>
            <a:noFill/>
          </a:ln>
        </p:spPr>
      </p:pic>
      <p:grpSp>
        <p:nvGrpSpPr>
          <p:cNvPr id="135" name="Google Shape;135;p3"/>
          <p:cNvGrpSpPr/>
          <p:nvPr/>
        </p:nvGrpSpPr>
        <p:grpSpPr>
          <a:xfrm>
            <a:off x="60960" y="39084"/>
            <a:ext cx="1719073" cy="1708236"/>
            <a:chOff x="60960" y="39084"/>
            <a:chExt cx="1719073" cy="1708236"/>
          </a:xfrm>
        </p:grpSpPr>
        <p:pic>
          <p:nvPicPr>
            <p:cNvPr id="136" name="Google Shape;136;p3"/>
            <p:cNvPicPr preferRelativeResize="0"/>
            <p:nvPr/>
          </p:nvPicPr>
          <p:blipFill rotWithShape="1">
            <a:blip r:embed="rId12">
              <a:alphaModFix/>
            </a:blip>
            <a:srcRect b="629" l="0" r="0" t="0"/>
            <a:stretch/>
          </p:blipFill>
          <p:spPr>
            <a:xfrm>
              <a:off x="60960" y="39084"/>
              <a:ext cx="1719073" cy="1708236"/>
            </a:xfrm>
            <a:prstGeom prst="rect">
              <a:avLst/>
            </a:prstGeom>
            <a:noFill/>
            <a:ln>
              <a:noFill/>
            </a:ln>
          </p:spPr>
        </p:pic>
        <p:pic>
          <p:nvPicPr>
            <p:cNvPr descr="Ai Vector Art PNG Images | Free Download On Pngtree" id="137" name="Google Shape;137;p3"/>
            <p:cNvPicPr preferRelativeResize="0"/>
            <p:nvPr/>
          </p:nvPicPr>
          <p:blipFill rotWithShape="1">
            <a:blip r:embed="rId13">
              <a:alphaModFix/>
            </a:blip>
            <a:srcRect b="0" l="0" r="0" t="0"/>
            <a:stretch/>
          </p:blipFill>
          <p:spPr>
            <a:xfrm flipH="1">
              <a:off x="231701" y="407645"/>
              <a:ext cx="1339675" cy="133967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500"/>
                                        <p:tgtEl>
                                          <p:spTgt spid="12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
                                        </p:tgtEl>
                                        <p:attrNameLst>
                                          <p:attrName>style.visibility</p:attrName>
                                        </p:attrNameLst>
                                      </p:cBhvr>
                                      <p:to>
                                        <p:strVal val="visible"/>
                                      </p:to>
                                    </p:set>
                                    <p:anim calcmode="lin" valueType="num">
                                      <p:cBhvr additive="base">
                                        <p:cTn dur="500"/>
                                        <p:tgtEl>
                                          <p:spTgt spid="12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2"/>
                                        </p:tgtEl>
                                        <p:attrNameLst>
                                          <p:attrName>style.visibility</p:attrName>
                                        </p:attrNameLst>
                                      </p:cBhvr>
                                      <p:to>
                                        <p:strVal val="visible"/>
                                      </p:to>
                                    </p:set>
                                    <p:anim calcmode="lin" valueType="num">
                                      <p:cBhvr additive="base">
                                        <p:cTn dur="500"/>
                                        <p:tgtEl>
                                          <p:spTgt spid="1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4"/>
          <p:cNvPicPr preferRelativeResize="0"/>
          <p:nvPr/>
        </p:nvPicPr>
        <p:blipFill rotWithShape="1">
          <a:blip r:embed="rId3">
            <a:alphaModFix/>
          </a:blip>
          <a:srcRect b="41405" l="0" r="0" t="41405"/>
          <a:stretch/>
        </p:blipFill>
        <p:spPr>
          <a:xfrm>
            <a:off x="1853185" y="392049"/>
            <a:ext cx="10338815" cy="999744"/>
          </a:xfrm>
          <a:prstGeom prst="rect">
            <a:avLst/>
          </a:prstGeom>
          <a:noFill/>
          <a:ln>
            <a:noFill/>
          </a:ln>
        </p:spPr>
      </p:pic>
      <p:sp>
        <p:nvSpPr>
          <p:cNvPr id="144" name="Google Shape;144;p4"/>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145" name="Google Shape;145;p4">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pic>
        <p:nvPicPr>
          <p:cNvPr id="146" name="Google Shape;146;p4"/>
          <p:cNvPicPr preferRelativeResize="0"/>
          <p:nvPr/>
        </p:nvPicPr>
        <p:blipFill rotWithShape="1">
          <a:blip r:embed="rId3">
            <a:alphaModFix/>
          </a:blip>
          <a:srcRect b="41405" l="0" r="0" t="41405"/>
          <a:stretch/>
        </p:blipFill>
        <p:spPr>
          <a:xfrm>
            <a:off x="1853185" y="417583"/>
            <a:ext cx="10338815" cy="999744"/>
          </a:xfrm>
          <a:prstGeom prst="rect">
            <a:avLst/>
          </a:prstGeom>
          <a:noFill/>
          <a:ln>
            <a:noFill/>
          </a:ln>
        </p:spPr>
      </p:pic>
      <p:sp>
        <p:nvSpPr>
          <p:cNvPr id="147" name="Google Shape;147;p4"/>
          <p:cNvSpPr txBox="1"/>
          <p:nvPr>
            <p:ph type="title"/>
          </p:nvPr>
        </p:nvSpPr>
        <p:spPr>
          <a:xfrm>
            <a:off x="2388109" y="313634"/>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Overview of AI Tools for PBL</a:t>
            </a:r>
            <a:endParaRPr/>
          </a:p>
        </p:txBody>
      </p:sp>
      <p:grpSp>
        <p:nvGrpSpPr>
          <p:cNvPr id="148" name="Google Shape;148;p4"/>
          <p:cNvGrpSpPr/>
          <p:nvPr/>
        </p:nvGrpSpPr>
        <p:grpSpPr>
          <a:xfrm>
            <a:off x="1973418" y="1582372"/>
            <a:ext cx="3066188" cy="2547878"/>
            <a:chOff x="1170163" y="3015618"/>
            <a:chExt cx="3066188" cy="2547878"/>
          </a:xfrm>
        </p:grpSpPr>
        <p:grpSp>
          <p:nvGrpSpPr>
            <p:cNvPr id="149" name="Google Shape;149;p4"/>
            <p:cNvGrpSpPr/>
            <p:nvPr/>
          </p:nvGrpSpPr>
          <p:grpSpPr>
            <a:xfrm>
              <a:off x="1170163" y="3182704"/>
              <a:ext cx="3066188" cy="2380792"/>
              <a:chOff x="348848" y="1600414"/>
              <a:chExt cx="3066188" cy="2380792"/>
            </a:xfrm>
          </p:grpSpPr>
          <p:sp>
            <p:nvSpPr>
              <p:cNvPr id="150" name="Google Shape;150;p4"/>
              <p:cNvSpPr txBox="1"/>
              <p:nvPr/>
            </p:nvSpPr>
            <p:spPr>
              <a:xfrm>
                <a:off x="416796" y="1919103"/>
                <a:ext cx="2930292" cy="2062103"/>
              </a:xfrm>
              <a:prstGeom prst="rect">
                <a:avLst/>
              </a:prstGeom>
              <a:solidFill>
                <a:srgbClr val="FCEEE4"/>
              </a:solidFill>
              <a:ln cap="flat" cmpd="sng" w="19050">
                <a:solidFill>
                  <a:srgbClr val="7F7F7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Integrating AI into courses can lead to benefits such as </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Increased student engagement</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Personalized learning pathways</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Improved assessment &amp; feedback mechanisms</a:t>
                </a:r>
                <a:endParaRPr/>
              </a:p>
            </p:txBody>
          </p:sp>
          <p:sp>
            <p:nvSpPr>
              <p:cNvPr id="151" name="Google Shape;151;p4"/>
              <p:cNvSpPr/>
              <p:nvPr/>
            </p:nvSpPr>
            <p:spPr>
              <a:xfrm>
                <a:off x="348848" y="1600414"/>
                <a:ext cx="3066188" cy="369332"/>
              </a:xfrm>
              <a:custGeom>
                <a:rect b="b" l="l" r="r" t="t"/>
                <a:pathLst>
                  <a:path extrusionOk="0" fill="none" h="369332" w="3066188">
                    <a:moveTo>
                      <a:pt x="0" y="0"/>
                    </a:moveTo>
                    <a:cubicBezTo>
                      <a:pt x="86217" y="-18171"/>
                      <a:pt x="256748" y="15191"/>
                      <a:pt x="419046" y="0"/>
                    </a:cubicBezTo>
                    <a:cubicBezTo>
                      <a:pt x="581344" y="-15191"/>
                      <a:pt x="801426" y="18939"/>
                      <a:pt x="991401" y="0"/>
                    </a:cubicBezTo>
                    <a:cubicBezTo>
                      <a:pt x="1181377" y="-18939"/>
                      <a:pt x="1222358" y="31905"/>
                      <a:pt x="1410446" y="0"/>
                    </a:cubicBezTo>
                    <a:cubicBezTo>
                      <a:pt x="1598534" y="-31905"/>
                      <a:pt x="1662881" y="48496"/>
                      <a:pt x="1829492" y="0"/>
                    </a:cubicBezTo>
                    <a:cubicBezTo>
                      <a:pt x="1996103" y="-48496"/>
                      <a:pt x="2201677" y="49780"/>
                      <a:pt x="2401847" y="0"/>
                    </a:cubicBezTo>
                    <a:cubicBezTo>
                      <a:pt x="2602018" y="-49780"/>
                      <a:pt x="2851473" y="22641"/>
                      <a:pt x="3066188" y="0"/>
                    </a:cubicBezTo>
                    <a:cubicBezTo>
                      <a:pt x="3073489" y="179558"/>
                      <a:pt x="3038269" y="235435"/>
                      <a:pt x="3066188" y="369332"/>
                    </a:cubicBezTo>
                    <a:cubicBezTo>
                      <a:pt x="2946720" y="405752"/>
                      <a:pt x="2696824" y="365442"/>
                      <a:pt x="2493833" y="369332"/>
                    </a:cubicBezTo>
                    <a:cubicBezTo>
                      <a:pt x="2290843" y="373222"/>
                      <a:pt x="2076138" y="325212"/>
                      <a:pt x="1952140" y="369332"/>
                    </a:cubicBezTo>
                    <a:cubicBezTo>
                      <a:pt x="1828142" y="413452"/>
                      <a:pt x="1618297" y="343692"/>
                      <a:pt x="1471770" y="369332"/>
                    </a:cubicBezTo>
                    <a:cubicBezTo>
                      <a:pt x="1325243" y="394972"/>
                      <a:pt x="1119956" y="324139"/>
                      <a:pt x="960739" y="369332"/>
                    </a:cubicBezTo>
                    <a:cubicBezTo>
                      <a:pt x="801522" y="414525"/>
                      <a:pt x="384507" y="333071"/>
                      <a:pt x="0" y="369332"/>
                    </a:cubicBezTo>
                    <a:cubicBezTo>
                      <a:pt x="-44274" y="206139"/>
                      <a:pt x="42180" y="129508"/>
                      <a:pt x="0" y="0"/>
                    </a:cubicBezTo>
                    <a:close/>
                  </a:path>
                  <a:path extrusionOk="0" h="369332" w="3066188">
                    <a:moveTo>
                      <a:pt x="0" y="0"/>
                    </a:moveTo>
                    <a:cubicBezTo>
                      <a:pt x="199654" y="-14380"/>
                      <a:pt x="256938" y="4278"/>
                      <a:pt x="511031" y="0"/>
                    </a:cubicBezTo>
                    <a:cubicBezTo>
                      <a:pt x="765124" y="-4278"/>
                      <a:pt x="807982" y="4798"/>
                      <a:pt x="960739" y="0"/>
                    </a:cubicBezTo>
                    <a:cubicBezTo>
                      <a:pt x="1113496" y="-4798"/>
                      <a:pt x="1217983" y="14546"/>
                      <a:pt x="1410446" y="0"/>
                    </a:cubicBezTo>
                    <a:cubicBezTo>
                      <a:pt x="1602909" y="-14546"/>
                      <a:pt x="1623325" y="22224"/>
                      <a:pt x="1829492" y="0"/>
                    </a:cubicBezTo>
                    <a:cubicBezTo>
                      <a:pt x="2035659" y="-22224"/>
                      <a:pt x="2147909" y="44442"/>
                      <a:pt x="2401847" y="0"/>
                    </a:cubicBezTo>
                    <a:cubicBezTo>
                      <a:pt x="2655786" y="-44442"/>
                      <a:pt x="2893875" y="4256"/>
                      <a:pt x="3066188" y="0"/>
                    </a:cubicBezTo>
                    <a:cubicBezTo>
                      <a:pt x="3093223" y="102494"/>
                      <a:pt x="3059850" y="280268"/>
                      <a:pt x="3066188" y="369332"/>
                    </a:cubicBezTo>
                    <a:cubicBezTo>
                      <a:pt x="2858498" y="412252"/>
                      <a:pt x="2840310" y="325022"/>
                      <a:pt x="2616480" y="369332"/>
                    </a:cubicBezTo>
                    <a:cubicBezTo>
                      <a:pt x="2392650" y="413642"/>
                      <a:pt x="2332813" y="335620"/>
                      <a:pt x="2166773" y="369332"/>
                    </a:cubicBezTo>
                    <a:cubicBezTo>
                      <a:pt x="2000733" y="403044"/>
                      <a:pt x="1913025" y="336979"/>
                      <a:pt x="1717065" y="369332"/>
                    </a:cubicBezTo>
                    <a:cubicBezTo>
                      <a:pt x="1521105" y="401685"/>
                      <a:pt x="1357803" y="327013"/>
                      <a:pt x="1206034" y="369332"/>
                    </a:cubicBezTo>
                    <a:cubicBezTo>
                      <a:pt x="1054265" y="411651"/>
                      <a:pt x="854298" y="316806"/>
                      <a:pt x="664341" y="369332"/>
                    </a:cubicBezTo>
                    <a:cubicBezTo>
                      <a:pt x="474384" y="421858"/>
                      <a:pt x="141360" y="331433"/>
                      <a:pt x="0" y="369332"/>
                    </a:cubicBezTo>
                    <a:cubicBezTo>
                      <a:pt x="-24747" y="206669"/>
                      <a:pt x="28203" y="100955"/>
                      <a:pt x="0" y="0"/>
                    </a:cubicBezTo>
                    <a:close/>
                  </a:path>
                </a:pathLst>
              </a:custGeom>
              <a:solidFill>
                <a:srgbClr val="F2F2F2"/>
              </a:solidFill>
              <a:ln cap="flat" cmpd="sng" w="127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AI in Online Learning</a:t>
                </a:r>
                <a:r>
                  <a:rPr lang="en-US" sz="1800">
                    <a:solidFill>
                      <a:schemeClr val="dk1"/>
                    </a:solidFill>
                    <a:latin typeface="Arial"/>
                    <a:ea typeface="Arial"/>
                    <a:cs typeface="Arial"/>
                    <a:sym typeface="Arial"/>
                  </a:rPr>
                  <a:t> </a:t>
                </a:r>
                <a:endParaRPr/>
              </a:p>
            </p:txBody>
          </p:sp>
        </p:grpSp>
        <p:pic>
          <p:nvPicPr>
            <p:cNvPr id="152" name="Google Shape;152;p4"/>
            <p:cNvPicPr preferRelativeResize="0"/>
            <p:nvPr/>
          </p:nvPicPr>
          <p:blipFill rotWithShape="1">
            <a:blip r:embed="rId7">
              <a:alphaModFix/>
            </a:blip>
            <a:srcRect b="0" l="0" r="0" t="0"/>
            <a:stretch/>
          </p:blipFill>
          <p:spPr>
            <a:xfrm>
              <a:off x="1197861" y="3015618"/>
              <a:ext cx="476250" cy="485775"/>
            </a:xfrm>
            <a:prstGeom prst="rect">
              <a:avLst/>
            </a:prstGeom>
            <a:noFill/>
            <a:ln>
              <a:noFill/>
            </a:ln>
          </p:spPr>
        </p:pic>
      </p:grpSp>
      <p:grpSp>
        <p:nvGrpSpPr>
          <p:cNvPr id="153" name="Google Shape;153;p4"/>
          <p:cNvGrpSpPr/>
          <p:nvPr/>
        </p:nvGrpSpPr>
        <p:grpSpPr>
          <a:xfrm>
            <a:off x="5406029" y="1692885"/>
            <a:ext cx="4284483" cy="4747532"/>
            <a:chOff x="5406029" y="1692885"/>
            <a:chExt cx="4284483" cy="4747532"/>
          </a:xfrm>
        </p:grpSpPr>
        <p:pic>
          <p:nvPicPr>
            <p:cNvPr descr="Menu whiteboard Stock Vector by ©Nicemonkey 3421476" id="154" name="Google Shape;154;p4"/>
            <p:cNvPicPr preferRelativeResize="0"/>
            <p:nvPr/>
          </p:nvPicPr>
          <p:blipFill rotWithShape="1">
            <a:blip r:embed="rId8">
              <a:alphaModFix/>
            </a:blip>
            <a:srcRect b="0" l="0" r="0" t="0"/>
            <a:stretch/>
          </p:blipFill>
          <p:spPr>
            <a:xfrm>
              <a:off x="5406029" y="1692885"/>
              <a:ext cx="4284483" cy="4747532"/>
            </a:xfrm>
            <a:prstGeom prst="rect">
              <a:avLst/>
            </a:prstGeom>
            <a:noFill/>
            <a:ln>
              <a:noFill/>
            </a:ln>
            <a:effectLst>
              <a:outerShdw blurRad="50800" rotWithShape="0" algn="tl" dir="2700000" dist="38100">
                <a:srgbClr val="000000">
                  <a:alpha val="40000"/>
                </a:srgbClr>
              </a:outerShdw>
            </a:effectLst>
          </p:spPr>
        </p:pic>
        <p:grpSp>
          <p:nvGrpSpPr>
            <p:cNvPr id="155" name="Google Shape;155;p4"/>
            <p:cNvGrpSpPr/>
            <p:nvPr/>
          </p:nvGrpSpPr>
          <p:grpSpPr>
            <a:xfrm>
              <a:off x="5982658" y="2828077"/>
              <a:ext cx="3131222" cy="1550690"/>
              <a:chOff x="-151295" y="2980550"/>
              <a:chExt cx="3131222" cy="1550690"/>
            </a:xfrm>
          </p:grpSpPr>
          <p:sp>
            <p:nvSpPr>
              <p:cNvPr id="156" name="Google Shape;156;p4"/>
              <p:cNvSpPr txBox="1"/>
              <p:nvPr/>
            </p:nvSpPr>
            <p:spPr>
              <a:xfrm>
                <a:off x="-151295" y="3454022"/>
                <a:ext cx="3131222" cy="1077218"/>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AI Design Assistant</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Adaptive Learning Modules</a:t>
                </a:r>
                <a:endParaRPr b="1" sz="16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AI Conversations</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AI Prompt Engineering</a:t>
                </a:r>
                <a:endParaRPr/>
              </a:p>
            </p:txBody>
          </p:sp>
          <p:sp>
            <p:nvSpPr>
              <p:cNvPr id="157" name="Google Shape;157;p4"/>
              <p:cNvSpPr txBox="1"/>
              <p:nvPr/>
            </p:nvSpPr>
            <p:spPr>
              <a:xfrm>
                <a:off x="4922" y="2980550"/>
                <a:ext cx="281878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Menu of AI Technologies</a:t>
                </a:r>
                <a:endParaRPr/>
              </a:p>
            </p:txBody>
          </p:sp>
        </p:grpSp>
      </p:grpSp>
      <p:pic>
        <p:nvPicPr>
          <p:cNvPr id="158" name="Google Shape;158;p4"/>
          <p:cNvPicPr preferRelativeResize="0"/>
          <p:nvPr/>
        </p:nvPicPr>
        <p:blipFill rotWithShape="1">
          <a:blip r:embed="rId9">
            <a:alphaModFix/>
          </a:blip>
          <a:srcRect b="0" l="0" r="0" t="0"/>
          <a:stretch/>
        </p:blipFill>
        <p:spPr>
          <a:xfrm>
            <a:off x="3808086" y="4279103"/>
            <a:ext cx="1562100" cy="1657350"/>
          </a:xfrm>
          <a:prstGeom prst="rect">
            <a:avLst/>
          </a:prstGeom>
          <a:noFill/>
          <a:ln>
            <a:noFill/>
          </a:ln>
        </p:spPr>
      </p:pic>
      <p:pic>
        <p:nvPicPr>
          <p:cNvPr id="159" name="Google Shape;159;p4"/>
          <p:cNvPicPr preferRelativeResize="0"/>
          <p:nvPr/>
        </p:nvPicPr>
        <p:blipFill rotWithShape="1">
          <a:blip r:embed="rId10">
            <a:alphaModFix/>
          </a:blip>
          <a:srcRect b="0" l="0" r="0" t="0"/>
          <a:stretch/>
        </p:blipFill>
        <p:spPr>
          <a:xfrm>
            <a:off x="283755" y="2098315"/>
            <a:ext cx="1654535" cy="1155680"/>
          </a:xfrm>
          <a:prstGeom prst="rect">
            <a:avLst/>
          </a:prstGeom>
          <a:noFill/>
          <a:ln>
            <a:noFill/>
          </a:ln>
        </p:spPr>
      </p:pic>
      <p:pic>
        <p:nvPicPr>
          <p:cNvPr id="160" name="Google Shape;160;p4"/>
          <p:cNvPicPr preferRelativeResize="0"/>
          <p:nvPr/>
        </p:nvPicPr>
        <p:blipFill rotWithShape="1">
          <a:blip r:embed="rId11">
            <a:alphaModFix/>
          </a:blip>
          <a:srcRect b="0" l="0" r="0" t="0"/>
          <a:stretch/>
        </p:blipFill>
        <p:spPr>
          <a:xfrm>
            <a:off x="229167" y="3692514"/>
            <a:ext cx="3556451" cy="3556451"/>
          </a:xfrm>
          <a:prstGeom prst="rect">
            <a:avLst/>
          </a:prstGeom>
          <a:noFill/>
          <a:ln>
            <a:noFill/>
          </a:ln>
        </p:spPr>
      </p:pic>
      <p:pic>
        <p:nvPicPr>
          <p:cNvPr id="161" name="Google Shape;161;p4"/>
          <p:cNvPicPr preferRelativeResize="0"/>
          <p:nvPr/>
        </p:nvPicPr>
        <p:blipFill rotWithShape="1">
          <a:blip r:embed="rId12">
            <a:alphaModFix/>
          </a:blip>
          <a:srcRect b="9823" l="23686" r="18172" t="0"/>
          <a:stretch/>
        </p:blipFill>
        <p:spPr>
          <a:xfrm>
            <a:off x="10150970" y="2381056"/>
            <a:ext cx="1984005" cy="3290465"/>
          </a:xfrm>
          <a:prstGeom prst="rect">
            <a:avLst/>
          </a:prstGeom>
          <a:noFill/>
          <a:ln>
            <a:noFill/>
          </a:ln>
        </p:spPr>
      </p:pic>
      <p:grpSp>
        <p:nvGrpSpPr>
          <p:cNvPr id="162" name="Google Shape;162;p4"/>
          <p:cNvGrpSpPr/>
          <p:nvPr/>
        </p:nvGrpSpPr>
        <p:grpSpPr>
          <a:xfrm>
            <a:off x="60960" y="39084"/>
            <a:ext cx="1719073" cy="1708236"/>
            <a:chOff x="60960" y="39084"/>
            <a:chExt cx="1719073" cy="1708236"/>
          </a:xfrm>
        </p:grpSpPr>
        <p:pic>
          <p:nvPicPr>
            <p:cNvPr id="163" name="Google Shape;163;p4"/>
            <p:cNvPicPr preferRelativeResize="0"/>
            <p:nvPr/>
          </p:nvPicPr>
          <p:blipFill rotWithShape="1">
            <a:blip r:embed="rId13">
              <a:alphaModFix/>
            </a:blip>
            <a:srcRect b="629" l="0" r="0" t="0"/>
            <a:stretch/>
          </p:blipFill>
          <p:spPr>
            <a:xfrm>
              <a:off x="60960" y="39084"/>
              <a:ext cx="1719073" cy="1708236"/>
            </a:xfrm>
            <a:prstGeom prst="rect">
              <a:avLst/>
            </a:prstGeom>
            <a:noFill/>
            <a:ln>
              <a:noFill/>
            </a:ln>
          </p:spPr>
        </p:pic>
        <p:pic>
          <p:nvPicPr>
            <p:cNvPr descr="Ai Vector Art PNG Images | Free Download On Pngtree" id="164" name="Google Shape;164;p4"/>
            <p:cNvPicPr preferRelativeResize="0"/>
            <p:nvPr/>
          </p:nvPicPr>
          <p:blipFill rotWithShape="1">
            <a:blip r:embed="rId14">
              <a:alphaModFix/>
            </a:blip>
            <a:srcRect b="0" l="0" r="0" t="0"/>
            <a:stretch/>
          </p:blipFill>
          <p:spPr>
            <a:xfrm flipH="1">
              <a:off x="231701" y="407645"/>
              <a:ext cx="1339675" cy="133967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3"/>
                                        </p:tgtEl>
                                        <p:attrNameLst>
                                          <p:attrName>style.visibility</p:attrName>
                                        </p:attrNameLst>
                                      </p:cBhvr>
                                      <p:to>
                                        <p:strVal val="visible"/>
                                      </p:to>
                                    </p:set>
                                    <p:anim calcmode="lin" valueType="num">
                                      <p:cBhvr additive="base">
                                        <p:cTn dur="500"/>
                                        <p:tgtEl>
                                          <p:spTgt spid="15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5"/>
          <p:cNvPicPr preferRelativeResize="0"/>
          <p:nvPr/>
        </p:nvPicPr>
        <p:blipFill rotWithShape="1">
          <a:blip r:embed="rId3">
            <a:alphaModFix/>
          </a:blip>
          <a:srcRect b="41405" l="0" r="0" t="41405"/>
          <a:stretch/>
        </p:blipFill>
        <p:spPr>
          <a:xfrm>
            <a:off x="1853185" y="392049"/>
            <a:ext cx="10338815" cy="999744"/>
          </a:xfrm>
          <a:prstGeom prst="rect">
            <a:avLst/>
          </a:prstGeom>
          <a:noFill/>
          <a:ln>
            <a:noFill/>
          </a:ln>
        </p:spPr>
      </p:pic>
      <p:sp>
        <p:nvSpPr>
          <p:cNvPr id="171" name="Google Shape;171;p5"/>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172" name="Google Shape;172;p5">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173" name="Google Shape;173;p5"/>
          <p:cNvSpPr txBox="1"/>
          <p:nvPr/>
        </p:nvSpPr>
        <p:spPr>
          <a:xfrm>
            <a:off x="9619116" y="3518128"/>
            <a:ext cx="2103556" cy="1077218"/>
          </a:xfrm>
          <a:prstGeom prst="rect">
            <a:avLst/>
          </a:prstGeom>
          <a:solidFill>
            <a:schemeClr val="lt1"/>
          </a:solidFill>
          <a:ln cap="flat" cmpd="sng" w="9525">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u="sng">
                <a:solidFill>
                  <a:schemeClr val="dk1"/>
                </a:solidFill>
                <a:latin typeface="Arial"/>
                <a:ea typeface="Arial"/>
                <a:cs typeface="Arial"/>
                <a:sym typeface="Arial"/>
                <a:hlinkClick r:id="rId7">
                  <a:extLst>
                    <a:ext uri="{A12FA001-AC4F-418D-AE19-62706E023703}">
                      <ahyp:hlinkClr val="tx"/>
                    </a:ext>
                  </a:extLst>
                </a:hlinkClick>
              </a:rPr>
              <a:t>AI Design Assistant</a:t>
            </a:r>
            <a:endParaRPr b="1" sz="16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600"/>
              <a:buFont typeface="Nunito Sans"/>
              <a:buAutoNum type="arabicPeriod"/>
            </a:pPr>
            <a:r>
              <a:rPr lang="en-US" sz="1600">
                <a:solidFill>
                  <a:schemeClr val="dk1"/>
                </a:solidFill>
                <a:latin typeface="Arial"/>
                <a:ea typeface="Arial"/>
                <a:cs typeface="Arial"/>
                <a:sym typeface="Arial"/>
              </a:rPr>
              <a:t>Modules</a:t>
            </a:r>
            <a:endParaRPr/>
          </a:p>
          <a:p>
            <a:pPr indent="-342900" lvl="0" marL="342900" marR="0" rtl="0" algn="l">
              <a:spcBef>
                <a:spcPts val="0"/>
              </a:spcBef>
              <a:spcAft>
                <a:spcPts val="0"/>
              </a:spcAft>
              <a:buClr>
                <a:schemeClr val="dk1"/>
              </a:buClr>
              <a:buSzPts val="1600"/>
              <a:buFont typeface="Nunito Sans"/>
              <a:buAutoNum type="arabicPeriod"/>
            </a:pPr>
            <a:r>
              <a:rPr lang="en-US" sz="1600">
                <a:solidFill>
                  <a:schemeClr val="dk1"/>
                </a:solidFill>
                <a:latin typeface="Arial"/>
                <a:ea typeface="Arial"/>
                <a:cs typeface="Arial"/>
                <a:sym typeface="Arial"/>
              </a:rPr>
              <a:t>Prompts</a:t>
            </a:r>
            <a:endParaRPr/>
          </a:p>
          <a:p>
            <a:pPr indent="-342900" lvl="0" marL="342900" marR="0" rtl="0" algn="l">
              <a:spcBef>
                <a:spcPts val="0"/>
              </a:spcBef>
              <a:spcAft>
                <a:spcPts val="0"/>
              </a:spcAft>
              <a:buClr>
                <a:schemeClr val="dk1"/>
              </a:buClr>
              <a:buSzPts val="1600"/>
              <a:buFont typeface="Nunito Sans"/>
              <a:buAutoNum type="arabicPeriod"/>
            </a:pPr>
            <a:r>
              <a:rPr lang="en-US" sz="1600">
                <a:solidFill>
                  <a:schemeClr val="dk1"/>
                </a:solidFill>
                <a:latin typeface="Arial"/>
                <a:ea typeface="Arial"/>
                <a:cs typeface="Arial"/>
                <a:sym typeface="Arial"/>
              </a:rPr>
              <a:t>Rubrics</a:t>
            </a:r>
            <a:endParaRPr/>
          </a:p>
        </p:txBody>
      </p:sp>
      <p:sp>
        <p:nvSpPr>
          <p:cNvPr id="174" name="Google Shape;174;p5"/>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graphicFrame>
        <p:nvGraphicFramePr>
          <p:cNvPr id="175" name="Google Shape;175;p5"/>
          <p:cNvGraphicFramePr/>
          <p:nvPr/>
        </p:nvGraphicFramePr>
        <p:xfrm>
          <a:off x="686807" y="2064646"/>
          <a:ext cx="3000000" cy="3000000"/>
        </p:xfrm>
        <a:graphic>
          <a:graphicData uri="http://schemas.openxmlformats.org/drawingml/2006/table">
            <a:tbl>
              <a:tblPr>
                <a:noFill/>
                <a:tableStyleId>{665211FB-30AD-4F61-8384-ECB7ECA784F8}</a:tableStyleId>
              </a:tblPr>
              <a:tblGrid>
                <a:gridCol w="4273875"/>
                <a:gridCol w="4273875"/>
              </a:tblGrid>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Customizes Learning Paths</a:t>
                      </a:r>
                      <a:endParaRPr/>
                    </a:p>
                    <a:p>
                      <a:pPr indent="0" lvl="0" marL="0" marR="0" rtl="0" algn="l">
                        <a:spcBef>
                          <a:spcPts val="0"/>
                        </a:spcBef>
                        <a:spcAft>
                          <a:spcPts val="0"/>
                        </a:spcAft>
                        <a:buNone/>
                      </a:pPr>
                      <a:r>
                        <a:rPr lang="en-US" sz="1600">
                          <a:latin typeface="Arial"/>
                          <a:ea typeface="Arial"/>
                          <a:cs typeface="Arial"/>
                          <a:sym typeface="Arial"/>
                        </a:rPr>
                        <a:t>Suggests resources &amp; content that match different problem-solving styles, helping students engage in ways that suit their individual approaches &amp; skill levels.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1F8EC"/>
                    </a:solidFill>
                  </a:tcPr>
                </a:tc>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Real-Time Feedback &amp; Assessment</a:t>
                      </a:r>
                      <a:endParaRPr/>
                    </a:p>
                    <a:p>
                      <a:pPr indent="0" lvl="0" marL="0" marR="0" rtl="0" algn="l">
                        <a:spcBef>
                          <a:spcPts val="0"/>
                        </a:spcBef>
                        <a:spcAft>
                          <a:spcPts val="0"/>
                        </a:spcAft>
                        <a:buNone/>
                      </a:pPr>
                      <a:r>
                        <a:rPr lang="en-US" sz="1600">
                          <a:latin typeface="Arial"/>
                          <a:ea typeface="Arial"/>
                          <a:cs typeface="Arial"/>
                          <a:sym typeface="Arial"/>
                        </a:rPr>
                        <a:t>Set up quizzes &amp; assessments to provide students with immediate feedback, allowing them to adjust their approach as they progress.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BE4D4"/>
                    </a:solidFill>
                  </a:tcPr>
                </a:tc>
              </a:tr>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Supports Collaboration &amp; Communication</a:t>
                      </a:r>
                      <a:endParaRPr/>
                    </a:p>
                    <a:p>
                      <a:pPr indent="0" lvl="0" marL="0" marR="0" rtl="0" algn="l">
                        <a:spcBef>
                          <a:spcPts val="0"/>
                        </a:spcBef>
                        <a:spcAft>
                          <a:spcPts val="0"/>
                        </a:spcAft>
                        <a:buNone/>
                      </a:pPr>
                      <a:r>
                        <a:rPr lang="en-US" sz="1600">
                          <a:latin typeface="Arial"/>
                          <a:ea typeface="Arial"/>
                          <a:cs typeface="Arial"/>
                          <a:sym typeface="Arial"/>
                        </a:rPr>
                        <a:t>Suggests tools for collaboration &amp; prompts for group reflection, helping students communicate &amp; manage projects effectively.</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FF7E1"/>
                    </a:solidFill>
                  </a:tcPr>
                </a:tc>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Provides Data-Driven Insights</a:t>
                      </a:r>
                      <a:endParaRPr/>
                    </a:p>
                    <a:p>
                      <a:pPr indent="0" lvl="0" marL="0" marR="0" rtl="0" algn="l">
                        <a:spcBef>
                          <a:spcPts val="0"/>
                        </a:spcBef>
                        <a:spcAft>
                          <a:spcPts val="0"/>
                        </a:spcAft>
                        <a:buNone/>
                      </a:pPr>
                      <a:r>
                        <a:rPr lang="en-US" sz="1600">
                          <a:latin typeface="Arial"/>
                          <a:ea typeface="Arial"/>
                          <a:cs typeface="Arial"/>
                          <a:sym typeface="Arial"/>
                        </a:rPr>
                        <a:t>Analyzes engagement data, helping instructors refine the learning experience &amp; add resources for challenging areas.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EFF5FB"/>
                    </a:solidFill>
                  </a:tcPr>
                </a:tc>
              </a:tr>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Enhances Accessibility &amp; Inclusivity</a:t>
                      </a:r>
                      <a:endParaRPr/>
                    </a:p>
                    <a:p>
                      <a:pPr indent="0" lvl="0" marL="0" marR="0" rtl="0" algn="l">
                        <a:spcBef>
                          <a:spcPts val="0"/>
                        </a:spcBef>
                        <a:spcAft>
                          <a:spcPts val="0"/>
                        </a:spcAft>
                        <a:buNone/>
                      </a:pPr>
                      <a:r>
                        <a:rPr lang="en-US" sz="1600">
                          <a:latin typeface="Arial"/>
                          <a:ea typeface="Arial"/>
                          <a:cs typeface="Arial"/>
                          <a:sym typeface="Arial"/>
                        </a:rPr>
                        <a:t>Suggests accessible resources, ensuring all students can participate fully in problem-based learning activities.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FEFFF"/>
                    </a:solidFill>
                  </a:tcPr>
                </a:tc>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Facilities Reflection &amp; Metacognition</a:t>
                      </a:r>
                      <a:endParaRPr/>
                    </a:p>
                    <a:p>
                      <a:pPr indent="0" lvl="0" marL="0" marR="0" rtl="0" algn="l">
                        <a:spcBef>
                          <a:spcPts val="0"/>
                        </a:spcBef>
                        <a:spcAft>
                          <a:spcPts val="0"/>
                        </a:spcAft>
                        <a:buNone/>
                      </a:pPr>
                      <a:r>
                        <a:rPr lang="en-US" sz="1600">
                          <a:latin typeface="Arial"/>
                          <a:ea typeface="Arial"/>
                          <a:cs typeface="Arial"/>
                          <a:sym typeface="Arial"/>
                        </a:rPr>
                        <a:t>Offers prompts for self-evaluation, fostering students’ metacognitive skills &amp; their ability to assess their learning process.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1EEE7"/>
                    </a:solidFill>
                  </a:tcPr>
                </a:tc>
              </a:tr>
            </a:tbl>
          </a:graphicData>
        </a:graphic>
      </p:graphicFrame>
      <p:sp>
        <p:nvSpPr>
          <p:cNvPr id="176" name="Google Shape;176;p5"/>
          <p:cNvSpPr/>
          <p:nvPr/>
        </p:nvSpPr>
        <p:spPr>
          <a:xfrm>
            <a:off x="2105025" y="1784635"/>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Times New Roman"/>
              <a:buNone/>
            </a:pPr>
            <a:r>
              <a:rPr b="0" i="0" lang="en-US" sz="1800" u="none" cap="none" strike="noStrike">
                <a:solidFill>
                  <a:srgbClr val="000000"/>
                </a:solidFill>
                <a:latin typeface="Times New Roman"/>
                <a:ea typeface="Times New Roman"/>
                <a:cs typeface="Times New Roman"/>
                <a:sym typeface="Times New Roman"/>
              </a:rPr>
              <a:t>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77" name="Google Shape;177;p5"/>
          <p:cNvPicPr preferRelativeResize="0"/>
          <p:nvPr/>
        </p:nvPicPr>
        <p:blipFill rotWithShape="1">
          <a:blip r:embed="rId8">
            <a:alphaModFix/>
          </a:blip>
          <a:srcRect b="0" l="0" r="0" t="0"/>
          <a:stretch/>
        </p:blipFill>
        <p:spPr>
          <a:xfrm>
            <a:off x="9456977" y="1663625"/>
            <a:ext cx="2427833" cy="1618555"/>
          </a:xfrm>
          <a:prstGeom prst="rect">
            <a:avLst/>
          </a:prstGeom>
          <a:noFill/>
          <a:ln>
            <a:noFill/>
          </a:ln>
          <a:effectLst>
            <a:outerShdw blurRad="50800" rotWithShape="0" algn="tl" dir="2700000" dist="38100">
              <a:srgbClr val="000000">
                <a:alpha val="40000"/>
              </a:srgbClr>
            </a:outerShdw>
          </a:effectLst>
        </p:spPr>
      </p:pic>
      <p:pic>
        <p:nvPicPr>
          <p:cNvPr id="178" name="Google Shape;178;p5"/>
          <p:cNvPicPr preferRelativeResize="0"/>
          <p:nvPr/>
        </p:nvPicPr>
        <p:blipFill rotWithShape="1">
          <a:blip r:embed="rId9">
            <a:alphaModFix/>
          </a:blip>
          <a:srcRect b="0" l="0" r="0" t="0"/>
          <a:stretch/>
        </p:blipFill>
        <p:spPr>
          <a:xfrm>
            <a:off x="9773222" y="4670798"/>
            <a:ext cx="1795346" cy="1458099"/>
          </a:xfrm>
          <a:prstGeom prst="rect">
            <a:avLst/>
          </a:prstGeom>
          <a:noFill/>
          <a:ln>
            <a:noFill/>
          </a:ln>
        </p:spPr>
      </p:pic>
      <p:sp>
        <p:nvSpPr>
          <p:cNvPr id="179" name="Google Shape;179;p5"/>
          <p:cNvSpPr txBox="1"/>
          <p:nvPr>
            <p:ph type="title"/>
          </p:nvPr>
        </p:nvSpPr>
        <p:spPr>
          <a:xfrm>
            <a:off x="3337560" y="295824"/>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AI Design Assistant in Ultra</a:t>
            </a:r>
            <a:endParaRPr/>
          </a:p>
        </p:txBody>
      </p:sp>
      <p:grpSp>
        <p:nvGrpSpPr>
          <p:cNvPr id="180" name="Google Shape;180;p5"/>
          <p:cNvGrpSpPr/>
          <p:nvPr/>
        </p:nvGrpSpPr>
        <p:grpSpPr>
          <a:xfrm>
            <a:off x="60960" y="39084"/>
            <a:ext cx="1719073" cy="1708236"/>
            <a:chOff x="60960" y="39084"/>
            <a:chExt cx="1719073" cy="1708236"/>
          </a:xfrm>
        </p:grpSpPr>
        <p:pic>
          <p:nvPicPr>
            <p:cNvPr id="181" name="Google Shape;181;p5"/>
            <p:cNvPicPr preferRelativeResize="0"/>
            <p:nvPr/>
          </p:nvPicPr>
          <p:blipFill rotWithShape="1">
            <a:blip r:embed="rId10">
              <a:alphaModFix/>
            </a:blip>
            <a:srcRect b="629" l="0" r="0" t="0"/>
            <a:stretch/>
          </p:blipFill>
          <p:spPr>
            <a:xfrm>
              <a:off x="60960" y="39084"/>
              <a:ext cx="1719073" cy="1708236"/>
            </a:xfrm>
            <a:prstGeom prst="rect">
              <a:avLst/>
            </a:prstGeom>
            <a:noFill/>
            <a:ln>
              <a:noFill/>
            </a:ln>
          </p:spPr>
        </p:pic>
        <p:pic>
          <p:nvPicPr>
            <p:cNvPr descr="Ai Vector Art PNG Images | Free Download On Pngtree" id="182" name="Google Shape;182;p5"/>
            <p:cNvPicPr preferRelativeResize="0"/>
            <p:nvPr/>
          </p:nvPicPr>
          <p:blipFill rotWithShape="1">
            <a:blip r:embed="rId11">
              <a:alphaModFix/>
            </a:blip>
            <a:srcRect b="0" l="0" r="0" t="0"/>
            <a:stretch/>
          </p:blipFill>
          <p:spPr>
            <a:xfrm flipH="1">
              <a:off x="231701" y="407645"/>
              <a:ext cx="1339675" cy="1339675"/>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grpSp>
        <p:nvGrpSpPr>
          <p:cNvPr id="188" name="Google Shape;188;p6"/>
          <p:cNvGrpSpPr/>
          <p:nvPr/>
        </p:nvGrpSpPr>
        <p:grpSpPr>
          <a:xfrm>
            <a:off x="60960" y="39084"/>
            <a:ext cx="1719073" cy="1708236"/>
            <a:chOff x="60960" y="39084"/>
            <a:chExt cx="1719073" cy="1708236"/>
          </a:xfrm>
        </p:grpSpPr>
        <p:pic>
          <p:nvPicPr>
            <p:cNvPr id="189" name="Google Shape;189;p6"/>
            <p:cNvPicPr preferRelativeResize="0"/>
            <p:nvPr/>
          </p:nvPicPr>
          <p:blipFill rotWithShape="1">
            <a:blip r:embed="rId3">
              <a:alphaModFix/>
            </a:blip>
            <a:srcRect b="629" l="0" r="0" t="0"/>
            <a:stretch/>
          </p:blipFill>
          <p:spPr>
            <a:xfrm>
              <a:off x="60960" y="39084"/>
              <a:ext cx="1719073" cy="1708236"/>
            </a:xfrm>
            <a:prstGeom prst="rect">
              <a:avLst/>
            </a:prstGeom>
            <a:noFill/>
            <a:ln>
              <a:noFill/>
            </a:ln>
          </p:spPr>
        </p:pic>
        <p:pic>
          <p:nvPicPr>
            <p:cNvPr descr="Ai Vector Art PNG Images | Free Download On Pngtree" id="190" name="Google Shape;190;p6"/>
            <p:cNvPicPr preferRelativeResize="0"/>
            <p:nvPr/>
          </p:nvPicPr>
          <p:blipFill rotWithShape="1">
            <a:blip r:embed="rId4">
              <a:alphaModFix/>
            </a:blip>
            <a:srcRect b="0" l="0" r="0" t="0"/>
            <a:stretch/>
          </p:blipFill>
          <p:spPr>
            <a:xfrm flipH="1">
              <a:off x="231701" y="407645"/>
              <a:ext cx="1339675" cy="1339675"/>
            </a:xfrm>
            <a:prstGeom prst="rect">
              <a:avLst/>
            </a:prstGeom>
            <a:noFill/>
            <a:ln>
              <a:noFill/>
            </a:ln>
          </p:spPr>
        </p:pic>
      </p:grpSp>
      <p:pic>
        <p:nvPicPr>
          <p:cNvPr id="191" name="Google Shape;191;p6"/>
          <p:cNvPicPr preferRelativeResize="0"/>
          <p:nvPr/>
        </p:nvPicPr>
        <p:blipFill rotWithShape="1">
          <a:blip r:embed="rId5">
            <a:alphaModFix/>
          </a:blip>
          <a:srcRect b="41405" l="0" r="0" t="41405"/>
          <a:stretch/>
        </p:blipFill>
        <p:spPr>
          <a:xfrm>
            <a:off x="1853185" y="398746"/>
            <a:ext cx="10338815" cy="999744"/>
          </a:xfrm>
          <a:prstGeom prst="rect">
            <a:avLst/>
          </a:prstGeom>
          <a:noFill/>
          <a:ln>
            <a:noFill/>
          </a:ln>
        </p:spPr>
      </p:pic>
      <p:sp>
        <p:nvSpPr>
          <p:cNvPr id="192" name="Google Shape;192;p6"/>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6">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193" name="Google Shape;193;p6">
            <a:hlinkClick action="ppaction://hlinksldjump" r:id="rId7"/>
          </p:cNvPr>
          <p:cNvPicPr preferRelativeResize="0"/>
          <p:nvPr/>
        </p:nvPicPr>
        <p:blipFill rotWithShape="1">
          <a:blip r:embed="rId8">
            <a:alphaModFix/>
          </a:blip>
          <a:srcRect b="0" l="0" r="0" t="0"/>
          <a:stretch/>
        </p:blipFill>
        <p:spPr>
          <a:xfrm>
            <a:off x="11568568" y="6328839"/>
            <a:ext cx="387670" cy="387670"/>
          </a:xfrm>
          <a:prstGeom prst="rect">
            <a:avLst/>
          </a:prstGeom>
          <a:noFill/>
          <a:ln>
            <a:noFill/>
          </a:ln>
        </p:spPr>
      </p:pic>
      <p:pic>
        <p:nvPicPr>
          <p:cNvPr descr="The Auto-generate modules panel, showing 3 autogenerated modules beside all the customization options" id="194" name="Google Shape;194;p6"/>
          <p:cNvPicPr preferRelativeResize="0"/>
          <p:nvPr/>
        </p:nvPicPr>
        <p:blipFill rotWithShape="1">
          <a:blip r:embed="rId9">
            <a:alphaModFix/>
          </a:blip>
          <a:srcRect b="0" l="0" r="0" t="0"/>
          <a:stretch/>
        </p:blipFill>
        <p:spPr>
          <a:xfrm>
            <a:off x="250196" y="1606389"/>
            <a:ext cx="5694014" cy="4439297"/>
          </a:xfrm>
          <a:prstGeom prst="rect">
            <a:avLst/>
          </a:prstGeom>
          <a:noFill/>
          <a:ln cap="flat" cmpd="sng" w="19050">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pic>
        <p:nvPicPr>
          <p:cNvPr descr="Context picker" id="195" name="Google Shape;195;p6"/>
          <p:cNvPicPr preferRelativeResize="0"/>
          <p:nvPr/>
        </p:nvPicPr>
        <p:blipFill rotWithShape="1">
          <a:blip r:embed="rId10">
            <a:alphaModFix/>
          </a:blip>
          <a:srcRect b="21086" l="2068" r="0" t="0"/>
          <a:stretch/>
        </p:blipFill>
        <p:spPr>
          <a:xfrm>
            <a:off x="6355609" y="1561245"/>
            <a:ext cx="5574078" cy="4038270"/>
          </a:xfrm>
          <a:prstGeom prst="rect">
            <a:avLst/>
          </a:prstGeom>
          <a:noFill/>
          <a:ln cap="flat" cmpd="sng" w="19050">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196" name="Google Shape;196;p6"/>
          <p:cNvSpPr txBox="1"/>
          <p:nvPr/>
        </p:nvSpPr>
        <p:spPr>
          <a:xfrm>
            <a:off x="8767099" y="4240146"/>
            <a:ext cx="2328078" cy="1169551"/>
          </a:xfrm>
          <a:prstGeom prst="rect">
            <a:avLst/>
          </a:prstGeom>
          <a:solidFill>
            <a:srgbClr val="FFF7E1"/>
          </a:solidFill>
          <a:ln cap="flat" cmpd="sng" w="127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rgbClr val="000000"/>
                </a:solidFill>
                <a:latin typeface="Arial"/>
                <a:ea typeface="Arial"/>
                <a:cs typeface="Arial"/>
                <a:sym typeface="Arial"/>
              </a:rPr>
              <a:t>You can also select course items you’d like the AI Design Assistant </a:t>
            </a:r>
            <a:r>
              <a:rPr lang="en-US" sz="1400">
                <a:solidFill>
                  <a:srgbClr val="000000"/>
                </a:solidFill>
                <a:latin typeface="Arial"/>
                <a:ea typeface="Arial"/>
                <a:cs typeface="Arial"/>
                <a:sym typeface="Arial"/>
              </a:rPr>
              <a:t>to use </a:t>
            </a:r>
            <a:r>
              <a:rPr b="0" i="0" lang="en-US" sz="1400">
                <a:solidFill>
                  <a:srgbClr val="000000"/>
                </a:solidFill>
                <a:latin typeface="Arial"/>
                <a:ea typeface="Arial"/>
                <a:cs typeface="Arial"/>
                <a:sym typeface="Arial"/>
              </a:rPr>
              <a:t>to provide context for new learning modules. </a:t>
            </a:r>
            <a:endParaRPr/>
          </a:p>
        </p:txBody>
      </p:sp>
      <p:sp>
        <p:nvSpPr>
          <p:cNvPr id="197" name="Google Shape;197;p6"/>
          <p:cNvSpPr txBox="1"/>
          <p:nvPr/>
        </p:nvSpPr>
        <p:spPr>
          <a:xfrm>
            <a:off x="1664669" y="5507077"/>
            <a:ext cx="2456966" cy="1077218"/>
          </a:xfrm>
          <a:prstGeom prst="rect">
            <a:avLst/>
          </a:prstGeom>
          <a:solidFill>
            <a:srgbClr val="FFF7E1"/>
          </a:solidFill>
          <a:ln cap="flat" cmpd="sng" w="127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a:solidFill>
                  <a:srgbClr val="000000"/>
                </a:solidFill>
                <a:latin typeface="Arial"/>
                <a:ea typeface="Arial"/>
                <a:cs typeface="Arial"/>
                <a:sym typeface="Arial"/>
              </a:rPr>
              <a:t>⭐ Helpful Features⭐</a:t>
            </a:r>
            <a:endParaRPr/>
          </a:p>
          <a:p>
            <a:pPr indent="-285750" lvl="0" marL="285750" marR="0" rtl="0" algn="l">
              <a:spcBef>
                <a:spcPts val="0"/>
              </a:spcBef>
              <a:spcAft>
                <a:spcPts val="0"/>
              </a:spcAft>
              <a:buClr>
                <a:srgbClr val="000000"/>
              </a:buClr>
              <a:buSzPts val="1600"/>
              <a:buFont typeface="Arial"/>
              <a:buChar char="•"/>
            </a:pPr>
            <a:r>
              <a:rPr b="0" i="0" lang="en-US" sz="1600">
                <a:solidFill>
                  <a:srgbClr val="000000"/>
                </a:solidFill>
                <a:latin typeface="Arial"/>
                <a:ea typeface="Arial"/>
                <a:cs typeface="Arial"/>
                <a:sym typeface="Arial"/>
              </a:rPr>
              <a:t>AI-generated images</a:t>
            </a:r>
            <a:endParaRPr/>
          </a:p>
          <a:p>
            <a:pPr indent="-285750" lvl="0" marL="285750" marR="0" rtl="0" algn="l">
              <a:spcBef>
                <a:spcPts val="0"/>
              </a:spcBef>
              <a:spcAft>
                <a:spcPts val="0"/>
              </a:spcAft>
              <a:buClr>
                <a:srgbClr val="000000"/>
              </a:buClr>
              <a:buSzPts val="1600"/>
              <a:buFont typeface="Arial"/>
              <a:buChar char="•"/>
            </a:pPr>
            <a:r>
              <a:rPr b="0" i="0" lang="en-US" sz="1600">
                <a:solidFill>
                  <a:srgbClr val="000000"/>
                </a:solidFill>
                <a:latin typeface="Arial"/>
                <a:ea typeface="Arial"/>
                <a:cs typeface="Arial"/>
                <a:sym typeface="Arial"/>
              </a:rPr>
              <a:t>Adjust complexity</a:t>
            </a:r>
            <a:endParaRPr/>
          </a:p>
          <a:p>
            <a:pPr indent="-285750" lvl="0" marL="285750" marR="0" rtl="0" algn="l">
              <a:spcBef>
                <a:spcPts val="0"/>
              </a:spcBef>
              <a:spcAft>
                <a:spcPts val="0"/>
              </a:spcAft>
              <a:buClr>
                <a:srgbClr val="000000"/>
              </a:buClr>
              <a:buSzPts val="1600"/>
              <a:buFont typeface="Arial"/>
              <a:buChar char="•"/>
            </a:pPr>
            <a:r>
              <a:rPr b="0" i="0" lang="en-US" sz="1600">
                <a:solidFill>
                  <a:srgbClr val="000000"/>
                </a:solidFill>
                <a:latin typeface="Arial"/>
                <a:ea typeface="Arial"/>
                <a:cs typeface="Arial"/>
                <a:sym typeface="Arial"/>
              </a:rPr>
              <a:t>Numerous modules</a:t>
            </a:r>
            <a:endParaRPr/>
          </a:p>
        </p:txBody>
      </p:sp>
      <p:sp>
        <p:nvSpPr>
          <p:cNvPr id="198" name="Google Shape;198;p6"/>
          <p:cNvSpPr txBox="1"/>
          <p:nvPr/>
        </p:nvSpPr>
        <p:spPr>
          <a:xfrm>
            <a:off x="2388109" y="294797"/>
            <a:ext cx="9268967" cy="120764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4400"/>
              <a:buFont typeface="Nunito Sans"/>
              <a:buNone/>
            </a:pPr>
            <a:r>
              <a:t/>
            </a:r>
            <a:endParaRPr sz="4400">
              <a:solidFill>
                <a:schemeClr val="lt1"/>
              </a:solidFill>
              <a:latin typeface="Arial"/>
              <a:ea typeface="Arial"/>
              <a:cs typeface="Arial"/>
              <a:sym typeface="Arial"/>
            </a:endParaRPr>
          </a:p>
        </p:txBody>
      </p:sp>
      <p:sp>
        <p:nvSpPr>
          <p:cNvPr id="199" name="Google Shape;199;p6"/>
          <p:cNvSpPr txBox="1"/>
          <p:nvPr/>
        </p:nvSpPr>
        <p:spPr>
          <a:xfrm>
            <a:off x="6182530" y="5743099"/>
            <a:ext cx="1795346" cy="954107"/>
          </a:xfrm>
          <a:prstGeom prst="rect">
            <a:avLst/>
          </a:prstGeom>
          <a:solidFill>
            <a:schemeClr val="lt1"/>
          </a:solidFill>
          <a:ln cap="flat" cmpd="sng" w="9525">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u="sng">
                <a:solidFill>
                  <a:schemeClr val="dk1"/>
                </a:solidFill>
                <a:latin typeface="Arial"/>
                <a:ea typeface="Arial"/>
                <a:cs typeface="Arial"/>
                <a:sym typeface="Arial"/>
                <a:hlinkClick r:id="rId11">
                  <a:extLst>
                    <a:ext uri="{A12FA001-AC4F-418D-AE19-62706E023703}">
                      <ahyp:hlinkClr val="tx"/>
                    </a:ext>
                  </a:extLst>
                </a:hlinkClick>
              </a:rPr>
              <a:t>AI Design Assistant</a:t>
            </a:r>
            <a:endParaRPr b="1" sz="14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400"/>
              <a:buFont typeface="Nunito Sans"/>
              <a:buAutoNum type="arabicPeriod"/>
            </a:pPr>
            <a:r>
              <a:rPr lang="en-US" sz="1400">
                <a:solidFill>
                  <a:schemeClr val="dk1"/>
                </a:solidFill>
                <a:highlight>
                  <a:srgbClr val="FFFF00"/>
                </a:highlight>
                <a:latin typeface="Arial"/>
                <a:ea typeface="Arial"/>
                <a:cs typeface="Arial"/>
                <a:sym typeface="Arial"/>
              </a:rPr>
              <a:t>Modules</a:t>
            </a:r>
            <a:endParaRPr/>
          </a:p>
          <a:p>
            <a:pPr indent="-342900" lvl="0" marL="342900" marR="0" rtl="0" algn="l">
              <a:spcBef>
                <a:spcPts val="0"/>
              </a:spcBef>
              <a:spcAft>
                <a:spcPts val="0"/>
              </a:spcAft>
              <a:buClr>
                <a:schemeClr val="dk1"/>
              </a:buClr>
              <a:buSzPts val="1400"/>
              <a:buFont typeface="Nunito Sans"/>
              <a:buAutoNum type="arabicPeriod"/>
            </a:pPr>
            <a:r>
              <a:rPr lang="en-US" sz="1400">
                <a:solidFill>
                  <a:schemeClr val="dk1"/>
                </a:solidFill>
                <a:latin typeface="Arial"/>
                <a:ea typeface="Arial"/>
                <a:cs typeface="Arial"/>
                <a:sym typeface="Arial"/>
              </a:rPr>
              <a:t>Prompts</a:t>
            </a:r>
            <a:endParaRPr/>
          </a:p>
          <a:p>
            <a:pPr indent="-342900" lvl="0" marL="342900" marR="0" rtl="0" algn="l">
              <a:spcBef>
                <a:spcPts val="0"/>
              </a:spcBef>
              <a:spcAft>
                <a:spcPts val="0"/>
              </a:spcAft>
              <a:buClr>
                <a:schemeClr val="dk1"/>
              </a:buClr>
              <a:buSzPts val="1400"/>
              <a:buFont typeface="Nunito Sans"/>
              <a:buAutoNum type="arabicPeriod"/>
            </a:pPr>
            <a:r>
              <a:rPr lang="en-US" sz="1400">
                <a:solidFill>
                  <a:schemeClr val="dk1"/>
                </a:solidFill>
                <a:latin typeface="Arial"/>
                <a:ea typeface="Arial"/>
                <a:cs typeface="Arial"/>
                <a:sym typeface="Arial"/>
              </a:rPr>
              <a:t>Rubrics</a:t>
            </a:r>
            <a:endParaRPr/>
          </a:p>
        </p:txBody>
      </p:sp>
      <p:pic>
        <p:nvPicPr>
          <p:cNvPr id="200" name="Google Shape;200;p6"/>
          <p:cNvPicPr preferRelativeResize="0"/>
          <p:nvPr/>
        </p:nvPicPr>
        <p:blipFill rotWithShape="1">
          <a:blip r:embed="rId12">
            <a:alphaModFix/>
          </a:blip>
          <a:srcRect b="0" l="0" r="0" t="0"/>
          <a:stretch/>
        </p:blipFill>
        <p:spPr>
          <a:xfrm rot="525628">
            <a:off x="10479542" y="4389696"/>
            <a:ext cx="1282397" cy="1282397"/>
          </a:xfrm>
          <a:prstGeom prst="rect">
            <a:avLst/>
          </a:prstGeom>
          <a:noFill/>
          <a:ln>
            <a:noFill/>
          </a:ln>
        </p:spPr>
      </p:pic>
      <p:sp>
        <p:nvSpPr>
          <p:cNvPr id="201" name="Google Shape;201;p6"/>
          <p:cNvSpPr txBox="1"/>
          <p:nvPr>
            <p:ph type="title"/>
          </p:nvPr>
        </p:nvSpPr>
        <p:spPr>
          <a:xfrm>
            <a:off x="1925320" y="23920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AI Design Assistant in Ultra</a:t>
            </a:r>
            <a:br>
              <a:rPr lang="en-US">
                <a:solidFill>
                  <a:schemeClr val="lt1"/>
                </a:solidFill>
                <a:latin typeface="Arial"/>
                <a:ea typeface="Arial"/>
                <a:cs typeface="Arial"/>
                <a:sym typeface="Arial"/>
              </a:rPr>
            </a:br>
            <a:r>
              <a:rPr lang="en-US" sz="2400">
                <a:solidFill>
                  <a:schemeClr val="lt1"/>
                </a:solidFill>
                <a:latin typeface="Arial"/>
                <a:ea typeface="Arial"/>
                <a:cs typeface="Arial"/>
                <a:sym typeface="Arial"/>
              </a:rPr>
              <a:t>Generated Modules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97"/>
                                        </p:tgtEl>
                                        <p:attrNameLst>
                                          <p:attrName>style.visibility</p:attrName>
                                        </p:attrNameLst>
                                      </p:cBhvr>
                                      <p:to>
                                        <p:strVal val="visible"/>
                                      </p:to>
                                    </p:set>
                                    <p:anim calcmode="lin" valueType="num">
                                      <p:cBhvr additive="base">
                                        <p:cTn dur="500"/>
                                        <p:tgtEl>
                                          <p:spTgt spid="1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94"/>
                                        </p:tgtEl>
                                        <p:attrNameLst>
                                          <p:attrName>style.visibility</p:attrName>
                                        </p:attrNameLst>
                                      </p:cBhvr>
                                      <p:to>
                                        <p:strVal val="visible"/>
                                      </p:to>
                                    </p:set>
                                    <p:anim calcmode="lin" valueType="num">
                                      <p:cBhvr additive="base">
                                        <p:cTn dur="500"/>
                                        <p:tgtEl>
                                          <p:spTgt spid="19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95"/>
                                        </p:tgtEl>
                                        <p:attrNameLst>
                                          <p:attrName>style.visibility</p:attrName>
                                        </p:attrNameLst>
                                      </p:cBhvr>
                                      <p:to>
                                        <p:strVal val="visible"/>
                                      </p:to>
                                    </p:set>
                                    <p:anim calcmode="lin" valueType="num">
                                      <p:cBhvr additive="base">
                                        <p:cTn dur="500"/>
                                        <p:tgtEl>
                                          <p:spTgt spid="19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96"/>
                                        </p:tgtEl>
                                        <p:attrNameLst>
                                          <p:attrName>style.visibility</p:attrName>
                                        </p:attrNameLst>
                                      </p:cBhvr>
                                      <p:to>
                                        <p:strVal val="visible"/>
                                      </p:to>
                                    </p:set>
                                    <p:anim calcmode="lin" valueType="num">
                                      <p:cBhvr additive="base">
                                        <p:cTn dur="500"/>
                                        <p:tgtEl>
                                          <p:spTgt spid="19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0"/>
                                        </p:tgtEl>
                                        <p:attrNameLst>
                                          <p:attrName>style.visibility</p:attrName>
                                        </p:attrNameLst>
                                      </p:cBhvr>
                                      <p:to>
                                        <p:strVal val="visible"/>
                                      </p:to>
                                    </p:set>
                                    <p:anim calcmode="lin" valueType="num">
                                      <p:cBhvr additive="base">
                                        <p:cTn dur="500"/>
                                        <p:tgtEl>
                                          <p:spTgt spid="20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7"/>
          <p:cNvPicPr preferRelativeResize="0"/>
          <p:nvPr/>
        </p:nvPicPr>
        <p:blipFill rotWithShape="1">
          <a:blip r:embed="rId3">
            <a:alphaModFix/>
          </a:blip>
          <a:srcRect b="41405" l="0" r="0" t="41405"/>
          <a:stretch/>
        </p:blipFill>
        <p:spPr>
          <a:xfrm>
            <a:off x="1853185" y="398746"/>
            <a:ext cx="10338815" cy="999744"/>
          </a:xfrm>
          <a:prstGeom prst="rect">
            <a:avLst/>
          </a:prstGeom>
          <a:noFill/>
          <a:ln>
            <a:noFill/>
          </a:ln>
        </p:spPr>
      </p:pic>
      <p:sp>
        <p:nvSpPr>
          <p:cNvPr id="207" name="Google Shape;207;p7"/>
          <p:cNvSpPr txBox="1"/>
          <p:nvPr>
            <p:ph type="title"/>
          </p:nvPr>
        </p:nvSpPr>
        <p:spPr>
          <a:xfrm>
            <a:off x="2388109" y="294797"/>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AI Design Assistant in Ultra</a:t>
            </a:r>
            <a:br>
              <a:rPr lang="en-US">
                <a:solidFill>
                  <a:schemeClr val="lt1"/>
                </a:solidFill>
                <a:latin typeface="Arial"/>
                <a:ea typeface="Arial"/>
                <a:cs typeface="Arial"/>
                <a:sym typeface="Arial"/>
              </a:rPr>
            </a:br>
            <a:r>
              <a:rPr lang="en-US" sz="2400">
                <a:solidFill>
                  <a:schemeClr val="lt1"/>
                </a:solidFill>
                <a:latin typeface="Arial"/>
                <a:ea typeface="Arial"/>
                <a:cs typeface="Arial"/>
                <a:sym typeface="Arial"/>
              </a:rPr>
              <a:t>Generated Prompts</a:t>
            </a:r>
            <a:endParaRPr>
              <a:solidFill>
                <a:schemeClr val="lt1"/>
              </a:solidFill>
              <a:latin typeface="Arial"/>
              <a:ea typeface="Arial"/>
              <a:cs typeface="Arial"/>
              <a:sym typeface="Arial"/>
            </a:endParaRPr>
          </a:p>
        </p:txBody>
      </p:sp>
      <p:sp>
        <p:nvSpPr>
          <p:cNvPr id="208" name="Google Shape;208;p7"/>
          <p:cNvSpPr txBox="1"/>
          <p:nvPr/>
        </p:nvSpPr>
        <p:spPr>
          <a:xfrm>
            <a:off x="-1050302" y="6491837"/>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209" name="Google Shape;209;p7">
            <a:hlinkClick action="ppaction://hlinksldjump" r:id="rId5"/>
          </p:cNvPr>
          <p:cNvPicPr preferRelativeResize="0"/>
          <p:nvPr/>
        </p:nvPicPr>
        <p:blipFill rotWithShape="1">
          <a:blip r:embed="rId6">
            <a:alphaModFix/>
          </a:blip>
          <a:srcRect b="0" l="0" r="0" t="0"/>
          <a:stretch/>
        </p:blipFill>
        <p:spPr>
          <a:xfrm>
            <a:off x="745044" y="6431247"/>
            <a:ext cx="387670" cy="387670"/>
          </a:xfrm>
          <a:prstGeom prst="rect">
            <a:avLst/>
          </a:prstGeom>
          <a:noFill/>
          <a:ln>
            <a:noFill/>
          </a:ln>
        </p:spPr>
      </p:pic>
      <p:sp>
        <p:nvSpPr>
          <p:cNvPr id="210" name="Google Shape;210;p7"/>
          <p:cNvSpPr txBox="1"/>
          <p:nvPr/>
        </p:nvSpPr>
        <p:spPr>
          <a:xfrm>
            <a:off x="471969" y="2299078"/>
            <a:ext cx="3195732" cy="2800767"/>
          </a:xfrm>
          <a:prstGeom prst="rect">
            <a:avLst/>
          </a:prstGeom>
          <a:solidFill>
            <a:srgbClr val="EFF5FB"/>
          </a:solidFill>
          <a:ln cap="flat" cmpd="sng" w="9525">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000000"/>
                </a:solidFill>
                <a:latin typeface="Arial"/>
                <a:ea typeface="Arial"/>
                <a:cs typeface="Arial"/>
                <a:sym typeface="Arial"/>
              </a:rPr>
              <a:t>⭐Key Features⭐</a:t>
            </a:r>
            <a:endParaRPr/>
          </a:p>
          <a:p>
            <a:pPr indent="-285750" lvl="0" marL="285750" marR="0" rtl="0" algn="l">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Generates </a:t>
            </a:r>
            <a:r>
              <a:rPr b="0" i="0" lang="en-US" sz="1600">
                <a:solidFill>
                  <a:srgbClr val="000000"/>
                </a:solidFill>
                <a:latin typeface="Arial"/>
                <a:ea typeface="Arial"/>
                <a:cs typeface="Arial"/>
                <a:sym typeface="Arial"/>
              </a:rPr>
              <a:t>three assignment prompts for you to choose from</a:t>
            </a:r>
            <a:endParaRPr/>
          </a:p>
          <a:p>
            <a:pPr indent="-285750" lvl="0" marL="285750" marR="0" rtl="0" algn="l">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Y</a:t>
            </a:r>
            <a:r>
              <a:rPr b="0" i="0" lang="en-US" sz="1600">
                <a:solidFill>
                  <a:srgbClr val="000000"/>
                </a:solidFill>
                <a:latin typeface="Arial"/>
                <a:ea typeface="Arial"/>
                <a:cs typeface="Arial"/>
                <a:sym typeface="Arial"/>
              </a:rPr>
              <a:t>ou can select course items you’d like the AI Design Assistant to use for context with the assignment prompts</a:t>
            </a:r>
            <a:endParaRPr/>
          </a:p>
          <a:p>
            <a:pPr indent="-285750" lvl="0" marL="285750" marR="0" rtl="0" algn="l">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Can be used with Assignments, Discussion Boards, &amp; Journals!</a:t>
            </a:r>
            <a:endParaRPr b="0" i="0" sz="1600">
              <a:solidFill>
                <a:srgbClr val="000000"/>
              </a:solidFill>
              <a:latin typeface="Arial"/>
              <a:ea typeface="Arial"/>
              <a:cs typeface="Arial"/>
              <a:sym typeface="Arial"/>
            </a:endParaRPr>
          </a:p>
        </p:txBody>
      </p:sp>
      <p:sp>
        <p:nvSpPr>
          <p:cNvPr id="211" name="Google Shape;211;p7"/>
          <p:cNvSpPr txBox="1"/>
          <p:nvPr/>
        </p:nvSpPr>
        <p:spPr>
          <a:xfrm>
            <a:off x="1674464" y="5403709"/>
            <a:ext cx="1795346" cy="954107"/>
          </a:xfrm>
          <a:prstGeom prst="rect">
            <a:avLst/>
          </a:prstGeom>
          <a:solidFill>
            <a:schemeClr val="lt1"/>
          </a:solidFill>
          <a:ln cap="flat" cmpd="sng" w="9525">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u="sng">
                <a:solidFill>
                  <a:schemeClr val="dk1"/>
                </a:solidFill>
                <a:latin typeface="Arial"/>
                <a:ea typeface="Arial"/>
                <a:cs typeface="Arial"/>
                <a:sym typeface="Arial"/>
                <a:hlinkClick r:id="rId7">
                  <a:extLst>
                    <a:ext uri="{A12FA001-AC4F-418D-AE19-62706E023703}">
                      <ahyp:hlinkClr val="tx"/>
                    </a:ext>
                  </a:extLst>
                </a:hlinkClick>
              </a:rPr>
              <a:t>AI Design Assistant</a:t>
            </a:r>
            <a:endParaRPr b="1" sz="14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400"/>
              <a:buFont typeface="Nunito Sans"/>
              <a:buAutoNum type="arabicPeriod"/>
            </a:pPr>
            <a:r>
              <a:rPr lang="en-US" sz="1400">
                <a:solidFill>
                  <a:schemeClr val="dk1"/>
                </a:solidFill>
                <a:latin typeface="Arial"/>
                <a:ea typeface="Arial"/>
                <a:cs typeface="Arial"/>
                <a:sym typeface="Arial"/>
              </a:rPr>
              <a:t>Modules</a:t>
            </a:r>
            <a:endParaRPr/>
          </a:p>
          <a:p>
            <a:pPr indent="-342900" lvl="0" marL="342900" marR="0" rtl="0" algn="l">
              <a:spcBef>
                <a:spcPts val="0"/>
              </a:spcBef>
              <a:spcAft>
                <a:spcPts val="0"/>
              </a:spcAft>
              <a:buClr>
                <a:schemeClr val="dk1"/>
              </a:buClr>
              <a:buSzPts val="1400"/>
              <a:buFont typeface="Nunito Sans"/>
              <a:buAutoNum type="arabicPeriod"/>
            </a:pPr>
            <a:r>
              <a:rPr lang="en-US" sz="1400">
                <a:solidFill>
                  <a:schemeClr val="dk1"/>
                </a:solidFill>
                <a:highlight>
                  <a:srgbClr val="FFFF00"/>
                </a:highlight>
                <a:latin typeface="Arial"/>
                <a:ea typeface="Arial"/>
                <a:cs typeface="Arial"/>
                <a:sym typeface="Arial"/>
              </a:rPr>
              <a:t>Prompts</a:t>
            </a:r>
            <a:endParaRPr/>
          </a:p>
          <a:p>
            <a:pPr indent="-342900" lvl="0" marL="342900" marR="0" rtl="0" algn="l">
              <a:spcBef>
                <a:spcPts val="0"/>
              </a:spcBef>
              <a:spcAft>
                <a:spcPts val="0"/>
              </a:spcAft>
              <a:buClr>
                <a:schemeClr val="dk1"/>
              </a:buClr>
              <a:buSzPts val="1400"/>
              <a:buFont typeface="Nunito Sans"/>
              <a:buAutoNum type="arabicPeriod"/>
            </a:pPr>
            <a:r>
              <a:rPr lang="en-US" sz="1400">
                <a:solidFill>
                  <a:schemeClr val="dk1"/>
                </a:solidFill>
                <a:latin typeface="Arial"/>
                <a:ea typeface="Arial"/>
                <a:cs typeface="Arial"/>
                <a:sym typeface="Arial"/>
              </a:rPr>
              <a:t>Rubrics</a:t>
            </a:r>
            <a:endParaRPr/>
          </a:p>
        </p:txBody>
      </p:sp>
      <p:grpSp>
        <p:nvGrpSpPr>
          <p:cNvPr id="212" name="Google Shape;212;p7"/>
          <p:cNvGrpSpPr/>
          <p:nvPr/>
        </p:nvGrpSpPr>
        <p:grpSpPr>
          <a:xfrm>
            <a:off x="3923620" y="1552502"/>
            <a:ext cx="7796411" cy="5000492"/>
            <a:chOff x="4266550" y="1537770"/>
            <a:chExt cx="7796411" cy="5000492"/>
          </a:xfrm>
        </p:grpSpPr>
        <p:pic>
          <p:nvPicPr>
            <p:cNvPr descr="Auto-Generate Assignment page, showing two autogenerated assignments beside the customization options" id="213" name="Google Shape;213;p7"/>
            <p:cNvPicPr preferRelativeResize="0"/>
            <p:nvPr/>
          </p:nvPicPr>
          <p:blipFill rotWithShape="1">
            <a:blip r:embed="rId8">
              <a:alphaModFix/>
            </a:blip>
            <a:srcRect b="0" l="0" r="0" t="0"/>
            <a:stretch/>
          </p:blipFill>
          <p:spPr>
            <a:xfrm>
              <a:off x="5557692" y="1537770"/>
              <a:ext cx="6505269" cy="5000492"/>
            </a:xfrm>
            <a:prstGeom prst="rect">
              <a:avLst/>
            </a:prstGeom>
            <a:noFill/>
            <a:ln cap="flat" cmpd="sng" w="19050">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grpSp>
          <p:nvGrpSpPr>
            <p:cNvPr id="214" name="Google Shape;214;p7"/>
            <p:cNvGrpSpPr/>
            <p:nvPr/>
          </p:nvGrpSpPr>
          <p:grpSpPr>
            <a:xfrm>
              <a:off x="4266550" y="2415384"/>
              <a:ext cx="2315790" cy="3902554"/>
              <a:chOff x="4266550" y="2415384"/>
              <a:chExt cx="2315790" cy="3902554"/>
            </a:xfrm>
          </p:grpSpPr>
          <p:sp>
            <p:nvSpPr>
              <p:cNvPr id="215" name="Google Shape;215;p7"/>
              <p:cNvSpPr txBox="1"/>
              <p:nvPr/>
            </p:nvSpPr>
            <p:spPr>
              <a:xfrm>
                <a:off x="4418959" y="2415384"/>
                <a:ext cx="1476374" cy="646331"/>
              </a:xfrm>
              <a:prstGeom prst="rect">
                <a:avLst/>
              </a:prstGeom>
              <a:solidFill>
                <a:srgbClr val="FFF7E1"/>
              </a:solidFill>
              <a:ln cap="flat" cmpd="sng" w="12700">
                <a:solidFill>
                  <a:schemeClr val="dk1"/>
                </a:solidFill>
                <a:prstDash val="solid"/>
                <a:round/>
                <a:headEnd len="sm" w="sm" type="none"/>
                <a:tailEnd len="sm" w="sm" type="none"/>
              </a:ln>
              <a:effectLst>
                <a:outerShdw blurRad="50800" rotWithShape="0" algn="r" dir="108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a:solidFill>
                      <a:srgbClr val="000000"/>
                    </a:solidFill>
                    <a:latin typeface="Arial"/>
                    <a:ea typeface="Arial"/>
                    <a:cs typeface="Arial"/>
                    <a:sym typeface="Arial"/>
                  </a:rPr>
                  <a:t>Write a description to narrow the focus of the prompts</a:t>
                </a:r>
                <a:endParaRPr/>
              </a:p>
            </p:txBody>
          </p:sp>
          <p:sp>
            <p:nvSpPr>
              <p:cNvPr id="216" name="Google Shape;216;p7"/>
              <p:cNvSpPr txBox="1"/>
              <p:nvPr/>
            </p:nvSpPr>
            <p:spPr>
              <a:xfrm>
                <a:off x="4641630" y="3663171"/>
                <a:ext cx="1447799" cy="461665"/>
              </a:xfrm>
              <a:prstGeom prst="rect">
                <a:avLst/>
              </a:prstGeom>
              <a:solidFill>
                <a:srgbClr val="FFF7E1"/>
              </a:solidFill>
              <a:ln cap="flat" cmpd="sng" w="12700">
                <a:solidFill>
                  <a:schemeClr val="dk1"/>
                </a:solidFill>
                <a:prstDash val="solid"/>
                <a:round/>
                <a:headEnd len="sm" w="sm" type="none"/>
                <a:tailEnd len="sm" w="sm" type="none"/>
              </a:ln>
              <a:effectLst>
                <a:outerShdw blurRad="50800" rotWithShape="0" algn="r" dir="108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a:solidFill>
                      <a:srgbClr val="000000"/>
                    </a:solidFill>
                    <a:latin typeface="Arial"/>
                    <a:ea typeface="Arial"/>
                    <a:cs typeface="Arial"/>
                    <a:sym typeface="Arial"/>
                  </a:rPr>
                  <a:t>Select the desired cognitive level </a:t>
                </a:r>
                <a:endParaRPr/>
              </a:p>
            </p:txBody>
          </p:sp>
          <p:sp>
            <p:nvSpPr>
              <p:cNvPr id="217" name="Google Shape;217;p7"/>
              <p:cNvSpPr txBox="1"/>
              <p:nvPr/>
            </p:nvSpPr>
            <p:spPr>
              <a:xfrm>
                <a:off x="4323940" y="4682461"/>
                <a:ext cx="1639673" cy="461665"/>
              </a:xfrm>
              <a:prstGeom prst="rect">
                <a:avLst/>
              </a:prstGeom>
              <a:solidFill>
                <a:srgbClr val="FFF7E1"/>
              </a:solidFill>
              <a:ln cap="flat" cmpd="sng" w="12700">
                <a:solidFill>
                  <a:schemeClr val="dk1"/>
                </a:solidFill>
                <a:prstDash val="solid"/>
                <a:round/>
                <a:headEnd len="sm" w="sm" type="none"/>
                <a:tailEnd len="sm" w="sm" type="none"/>
              </a:ln>
              <a:effectLst>
                <a:outerShdw blurRad="50800" rotWithShape="0" algn="r" dir="108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a:solidFill>
                      <a:srgbClr val="000000"/>
                    </a:solidFill>
                    <a:latin typeface="Arial"/>
                    <a:ea typeface="Arial"/>
                    <a:cs typeface="Arial"/>
                    <a:sym typeface="Arial"/>
                  </a:rPr>
                  <a:t>Adjust the complexity of the prompts</a:t>
                </a:r>
                <a:endParaRPr/>
              </a:p>
            </p:txBody>
          </p:sp>
          <p:sp>
            <p:nvSpPr>
              <p:cNvPr id="218" name="Google Shape;218;p7"/>
              <p:cNvSpPr txBox="1"/>
              <p:nvPr/>
            </p:nvSpPr>
            <p:spPr>
              <a:xfrm>
                <a:off x="4266550" y="5671607"/>
                <a:ext cx="1642339" cy="646331"/>
              </a:xfrm>
              <a:prstGeom prst="rect">
                <a:avLst/>
              </a:prstGeom>
              <a:solidFill>
                <a:srgbClr val="FFF7E1"/>
              </a:solidFill>
              <a:ln cap="flat" cmpd="sng" w="12700">
                <a:solidFill>
                  <a:schemeClr val="dk1"/>
                </a:solidFill>
                <a:prstDash val="solid"/>
                <a:round/>
                <a:headEnd len="sm" w="sm" type="none"/>
                <a:tailEnd len="sm" w="sm" type="none"/>
              </a:ln>
              <a:effectLst>
                <a:outerShdw blurRad="50800" rotWithShape="0" algn="r" dir="108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a:solidFill>
                      <a:srgbClr val="000000"/>
                    </a:solidFill>
                    <a:latin typeface="Arial"/>
                    <a:ea typeface="Arial"/>
                    <a:cs typeface="Arial"/>
                    <a:sym typeface="Arial"/>
                  </a:rPr>
                  <a:t>Select whether you want to generate a title for the prompts</a:t>
                </a:r>
                <a:endParaRPr/>
              </a:p>
            </p:txBody>
          </p:sp>
          <p:sp>
            <p:nvSpPr>
              <p:cNvPr id="219" name="Google Shape;219;p7"/>
              <p:cNvSpPr/>
              <p:nvPr/>
            </p:nvSpPr>
            <p:spPr>
              <a:xfrm flipH="1" rot="10800000">
                <a:off x="5760209" y="4726291"/>
                <a:ext cx="602491" cy="299245"/>
              </a:xfrm>
              <a:custGeom>
                <a:rect b="b" l="l" r="r" t="t"/>
                <a:pathLst>
                  <a:path extrusionOk="0" h="704850" w="409575">
                    <a:moveTo>
                      <a:pt x="0" y="0"/>
                    </a:moveTo>
                    <a:cubicBezTo>
                      <a:pt x="56356" y="160337"/>
                      <a:pt x="112712" y="320675"/>
                      <a:pt x="180975" y="438150"/>
                    </a:cubicBezTo>
                    <a:cubicBezTo>
                      <a:pt x="249238" y="555625"/>
                      <a:pt x="329406" y="630237"/>
                      <a:pt x="409575" y="704850"/>
                    </a:cubicBezTo>
                  </a:path>
                </a:pathLst>
              </a:custGeom>
              <a:noFill/>
              <a:ln cap="flat"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20" name="Google Shape;220;p7"/>
              <p:cNvSpPr/>
              <p:nvPr/>
            </p:nvSpPr>
            <p:spPr>
              <a:xfrm>
                <a:off x="5648325" y="2858850"/>
                <a:ext cx="934015" cy="335978"/>
              </a:xfrm>
              <a:custGeom>
                <a:rect b="b" l="l" r="r" t="t"/>
                <a:pathLst>
                  <a:path extrusionOk="0" h="704850" w="409575">
                    <a:moveTo>
                      <a:pt x="0" y="0"/>
                    </a:moveTo>
                    <a:cubicBezTo>
                      <a:pt x="56356" y="160337"/>
                      <a:pt x="112712" y="320675"/>
                      <a:pt x="180975" y="438150"/>
                    </a:cubicBezTo>
                    <a:cubicBezTo>
                      <a:pt x="249238" y="555625"/>
                      <a:pt x="329406" y="630237"/>
                      <a:pt x="409575" y="704850"/>
                    </a:cubicBezTo>
                  </a:path>
                </a:pathLst>
              </a:custGeom>
              <a:noFill/>
              <a:ln cap="flat"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21" name="Google Shape;221;p7"/>
              <p:cNvSpPr/>
              <p:nvPr/>
            </p:nvSpPr>
            <p:spPr>
              <a:xfrm>
                <a:off x="5895333" y="3939329"/>
                <a:ext cx="467367" cy="336983"/>
              </a:xfrm>
              <a:custGeom>
                <a:rect b="b" l="l" r="r" t="t"/>
                <a:pathLst>
                  <a:path extrusionOk="0" h="704850" w="409575">
                    <a:moveTo>
                      <a:pt x="0" y="0"/>
                    </a:moveTo>
                    <a:cubicBezTo>
                      <a:pt x="56356" y="160337"/>
                      <a:pt x="112712" y="320675"/>
                      <a:pt x="180975" y="438150"/>
                    </a:cubicBezTo>
                    <a:cubicBezTo>
                      <a:pt x="249238" y="555625"/>
                      <a:pt x="329406" y="630237"/>
                      <a:pt x="409575" y="704850"/>
                    </a:cubicBezTo>
                  </a:path>
                </a:pathLst>
              </a:custGeom>
              <a:noFill/>
              <a:ln cap="flat"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22" name="Google Shape;222;p7"/>
              <p:cNvSpPr/>
              <p:nvPr/>
            </p:nvSpPr>
            <p:spPr>
              <a:xfrm flipH="1" rot="10800000">
                <a:off x="5760209" y="5187955"/>
                <a:ext cx="602490" cy="869943"/>
              </a:xfrm>
              <a:custGeom>
                <a:rect b="b" l="l" r="r" t="t"/>
                <a:pathLst>
                  <a:path extrusionOk="0" h="704850" w="409575">
                    <a:moveTo>
                      <a:pt x="0" y="0"/>
                    </a:moveTo>
                    <a:cubicBezTo>
                      <a:pt x="56356" y="160337"/>
                      <a:pt x="112712" y="320675"/>
                      <a:pt x="180975" y="438150"/>
                    </a:cubicBezTo>
                    <a:cubicBezTo>
                      <a:pt x="249238" y="555625"/>
                      <a:pt x="329406" y="630237"/>
                      <a:pt x="409575" y="704850"/>
                    </a:cubicBezTo>
                  </a:path>
                </a:pathLst>
              </a:custGeom>
              <a:noFill/>
              <a:ln cap="flat"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Open Sans"/>
                  <a:ea typeface="Open Sans"/>
                  <a:cs typeface="Open Sans"/>
                  <a:sym typeface="Open Sans"/>
                </a:endParaRPr>
              </a:p>
            </p:txBody>
          </p:sp>
        </p:grpSp>
      </p:grpSp>
      <p:pic>
        <p:nvPicPr>
          <p:cNvPr id="223" name="Google Shape;223;p7"/>
          <p:cNvPicPr preferRelativeResize="0"/>
          <p:nvPr/>
        </p:nvPicPr>
        <p:blipFill rotWithShape="1">
          <a:blip r:embed="rId9">
            <a:alphaModFix/>
          </a:blip>
          <a:srcRect b="0" l="0" r="0" t="0"/>
          <a:stretch/>
        </p:blipFill>
        <p:spPr>
          <a:xfrm>
            <a:off x="2483331" y="1502439"/>
            <a:ext cx="1400175" cy="742950"/>
          </a:xfrm>
          <a:prstGeom prst="rect">
            <a:avLst/>
          </a:prstGeom>
          <a:noFill/>
          <a:ln>
            <a:noFill/>
          </a:ln>
        </p:spPr>
      </p:pic>
      <p:pic>
        <p:nvPicPr>
          <p:cNvPr id="224" name="Google Shape;224;p7"/>
          <p:cNvPicPr preferRelativeResize="0"/>
          <p:nvPr/>
        </p:nvPicPr>
        <p:blipFill rotWithShape="1">
          <a:blip r:embed="rId10">
            <a:alphaModFix/>
          </a:blip>
          <a:srcRect b="0" l="0" r="0" t="0"/>
          <a:stretch/>
        </p:blipFill>
        <p:spPr>
          <a:xfrm>
            <a:off x="396621" y="5433891"/>
            <a:ext cx="1047750" cy="723900"/>
          </a:xfrm>
          <a:prstGeom prst="rect">
            <a:avLst/>
          </a:prstGeom>
          <a:noFill/>
          <a:ln>
            <a:noFill/>
          </a:ln>
        </p:spPr>
      </p:pic>
      <p:grpSp>
        <p:nvGrpSpPr>
          <p:cNvPr id="225" name="Google Shape;225;p7"/>
          <p:cNvGrpSpPr/>
          <p:nvPr/>
        </p:nvGrpSpPr>
        <p:grpSpPr>
          <a:xfrm>
            <a:off x="60960" y="39084"/>
            <a:ext cx="1719073" cy="1708236"/>
            <a:chOff x="60960" y="39084"/>
            <a:chExt cx="1719073" cy="1708236"/>
          </a:xfrm>
        </p:grpSpPr>
        <p:pic>
          <p:nvPicPr>
            <p:cNvPr id="226" name="Google Shape;226;p7"/>
            <p:cNvPicPr preferRelativeResize="0"/>
            <p:nvPr/>
          </p:nvPicPr>
          <p:blipFill rotWithShape="1">
            <a:blip r:embed="rId11">
              <a:alphaModFix/>
            </a:blip>
            <a:srcRect b="629" l="0" r="0" t="0"/>
            <a:stretch/>
          </p:blipFill>
          <p:spPr>
            <a:xfrm>
              <a:off x="60960" y="39084"/>
              <a:ext cx="1719073" cy="1708236"/>
            </a:xfrm>
            <a:prstGeom prst="rect">
              <a:avLst/>
            </a:prstGeom>
            <a:noFill/>
            <a:ln>
              <a:noFill/>
            </a:ln>
          </p:spPr>
        </p:pic>
        <p:pic>
          <p:nvPicPr>
            <p:cNvPr descr="Ai Vector Art PNG Images | Free Download On Pngtree" id="227" name="Google Shape;227;p7"/>
            <p:cNvPicPr preferRelativeResize="0"/>
            <p:nvPr/>
          </p:nvPicPr>
          <p:blipFill rotWithShape="1">
            <a:blip r:embed="rId12">
              <a:alphaModFix/>
            </a:blip>
            <a:srcRect b="0" l="0" r="0" t="0"/>
            <a:stretch/>
          </p:blipFill>
          <p:spPr>
            <a:xfrm flipH="1">
              <a:off x="231701" y="407645"/>
              <a:ext cx="1339675" cy="133967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10"/>
                                        </p:tgtEl>
                                        <p:attrNameLst>
                                          <p:attrName>style.visibility</p:attrName>
                                        </p:attrNameLst>
                                      </p:cBhvr>
                                      <p:to>
                                        <p:strVal val="visible"/>
                                      </p:to>
                                    </p:set>
                                    <p:anim calcmode="lin" valueType="num">
                                      <p:cBhvr additive="base">
                                        <p:cTn dur="500"/>
                                        <p:tgtEl>
                                          <p:spTgt spid="21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grpSp>
        <p:nvGrpSpPr>
          <p:cNvPr id="232" name="Google Shape;232;p8"/>
          <p:cNvGrpSpPr/>
          <p:nvPr/>
        </p:nvGrpSpPr>
        <p:grpSpPr>
          <a:xfrm>
            <a:off x="920496" y="1725090"/>
            <a:ext cx="10591730" cy="4381098"/>
            <a:chOff x="1364508" y="1673115"/>
            <a:chExt cx="10591730" cy="4381098"/>
          </a:xfrm>
        </p:grpSpPr>
        <p:pic>
          <p:nvPicPr>
            <p:cNvPr descr="Image of an AI-generated rubric in Blackboard Ultra" id="233" name="Google Shape;233;p8"/>
            <p:cNvPicPr preferRelativeResize="0"/>
            <p:nvPr/>
          </p:nvPicPr>
          <p:blipFill rotWithShape="1">
            <a:blip r:embed="rId3">
              <a:alphaModFix/>
            </a:blip>
            <a:srcRect b="0" l="0" r="0" t="0"/>
            <a:stretch/>
          </p:blipFill>
          <p:spPr>
            <a:xfrm>
              <a:off x="2954945" y="1673115"/>
              <a:ext cx="9001293" cy="4381098"/>
            </a:xfrm>
            <a:prstGeom prst="rect">
              <a:avLst/>
            </a:prstGeom>
            <a:noFill/>
            <a:ln cap="flat" cmpd="sng" w="19050">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34" name="Google Shape;234;p8"/>
            <p:cNvSpPr txBox="1"/>
            <p:nvPr/>
          </p:nvSpPr>
          <p:spPr>
            <a:xfrm>
              <a:off x="1364508" y="2032781"/>
              <a:ext cx="1476374" cy="461665"/>
            </a:xfrm>
            <a:prstGeom prst="rect">
              <a:avLst/>
            </a:prstGeom>
            <a:solidFill>
              <a:srgbClr val="FFF7E1"/>
            </a:solidFill>
            <a:ln cap="flat" cmpd="sng" w="12700">
              <a:solidFill>
                <a:schemeClr val="dk1"/>
              </a:solidFill>
              <a:prstDash val="solid"/>
              <a:round/>
              <a:headEnd len="sm" w="sm" type="none"/>
              <a:tailEnd len="sm" w="sm" type="none"/>
            </a:ln>
            <a:effectLst>
              <a:outerShdw blurRad="50800" rotWithShape="0" algn="r" dir="108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a:solidFill>
                    <a:srgbClr val="000000"/>
                  </a:solidFill>
                  <a:latin typeface="Arial"/>
                  <a:ea typeface="Arial"/>
                  <a:cs typeface="Arial"/>
                  <a:sym typeface="Arial"/>
                </a:rPr>
                <a:t>Enter a description of the assignment</a:t>
              </a:r>
              <a:endParaRPr/>
            </a:p>
          </p:txBody>
        </p:sp>
        <p:sp>
          <p:nvSpPr>
            <p:cNvPr id="235" name="Google Shape;235;p8"/>
            <p:cNvSpPr txBox="1"/>
            <p:nvPr/>
          </p:nvSpPr>
          <p:spPr>
            <a:xfrm>
              <a:off x="2034584" y="3164633"/>
              <a:ext cx="1118579" cy="461665"/>
            </a:xfrm>
            <a:prstGeom prst="rect">
              <a:avLst/>
            </a:prstGeom>
            <a:solidFill>
              <a:srgbClr val="FFF7E1"/>
            </a:solidFill>
            <a:ln cap="flat" cmpd="sng" w="12700">
              <a:solidFill>
                <a:schemeClr val="dk1"/>
              </a:solidFill>
              <a:prstDash val="solid"/>
              <a:round/>
              <a:headEnd len="sm" w="sm" type="none"/>
              <a:tailEnd len="sm" w="sm" type="none"/>
            </a:ln>
            <a:effectLst>
              <a:outerShdw blurRad="50800" rotWithShape="0" algn="r" dir="108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a:solidFill>
                    <a:srgbClr val="000000"/>
                  </a:solidFill>
                  <a:latin typeface="Arial"/>
                  <a:ea typeface="Arial"/>
                  <a:cs typeface="Arial"/>
                  <a:sym typeface="Arial"/>
                </a:rPr>
                <a:t>Select the</a:t>
              </a:r>
              <a:r>
                <a:rPr i="1" lang="en-US" sz="1200">
                  <a:solidFill>
                    <a:srgbClr val="000000"/>
                  </a:solidFill>
                  <a:latin typeface="Arial"/>
                  <a:ea typeface="Arial"/>
                  <a:cs typeface="Arial"/>
                  <a:sym typeface="Arial"/>
                </a:rPr>
                <a:t> </a:t>
              </a:r>
              <a:r>
                <a:rPr lang="en-US" sz="1200">
                  <a:solidFill>
                    <a:srgbClr val="000000"/>
                  </a:solidFill>
                  <a:latin typeface="Arial"/>
                  <a:ea typeface="Arial"/>
                  <a:cs typeface="Arial"/>
                  <a:sym typeface="Arial"/>
                </a:rPr>
                <a:t>rubric type</a:t>
              </a:r>
              <a:endParaRPr b="0" i="1" sz="1200">
                <a:solidFill>
                  <a:srgbClr val="000000"/>
                </a:solidFill>
                <a:latin typeface="Arial"/>
                <a:ea typeface="Arial"/>
                <a:cs typeface="Arial"/>
                <a:sym typeface="Arial"/>
              </a:endParaRPr>
            </a:p>
          </p:txBody>
        </p:sp>
        <p:sp>
          <p:nvSpPr>
            <p:cNvPr id="236" name="Google Shape;236;p8"/>
            <p:cNvSpPr txBox="1"/>
            <p:nvPr/>
          </p:nvSpPr>
          <p:spPr>
            <a:xfrm>
              <a:off x="2021077" y="4139894"/>
              <a:ext cx="1005372" cy="461665"/>
            </a:xfrm>
            <a:prstGeom prst="rect">
              <a:avLst/>
            </a:prstGeom>
            <a:solidFill>
              <a:srgbClr val="FFF7E1"/>
            </a:solidFill>
            <a:ln cap="flat" cmpd="sng" w="12700">
              <a:solidFill>
                <a:schemeClr val="dk1"/>
              </a:solidFill>
              <a:prstDash val="solid"/>
              <a:round/>
              <a:headEnd len="sm" w="sm" type="none"/>
              <a:tailEnd len="sm" w="sm" type="none"/>
            </a:ln>
            <a:effectLst>
              <a:outerShdw blurRad="50800" rotWithShape="0" algn="r" dir="108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a:solidFill>
                    <a:srgbClr val="000000"/>
                  </a:solidFill>
                  <a:latin typeface="Arial"/>
                  <a:ea typeface="Arial"/>
                  <a:cs typeface="Arial"/>
                  <a:sym typeface="Arial"/>
                </a:rPr>
                <a:t>Adjust the complexity</a:t>
              </a:r>
              <a:endParaRPr/>
            </a:p>
          </p:txBody>
        </p:sp>
        <p:sp>
          <p:nvSpPr>
            <p:cNvPr id="237" name="Google Shape;237;p8"/>
            <p:cNvSpPr txBox="1"/>
            <p:nvPr/>
          </p:nvSpPr>
          <p:spPr>
            <a:xfrm>
              <a:off x="1659504" y="5214459"/>
              <a:ext cx="1493659" cy="461665"/>
            </a:xfrm>
            <a:prstGeom prst="rect">
              <a:avLst/>
            </a:prstGeom>
            <a:solidFill>
              <a:srgbClr val="FFF7E1"/>
            </a:solidFill>
            <a:ln cap="flat" cmpd="sng" w="12700">
              <a:solidFill>
                <a:schemeClr val="dk1"/>
              </a:solidFill>
              <a:prstDash val="solid"/>
              <a:round/>
              <a:headEnd len="sm" w="sm" type="none"/>
              <a:tailEnd len="sm" w="sm" type="none"/>
            </a:ln>
            <a:effectLst>
              <a:outerShdw blurRad="50800" rotWithShape="0" algn="r" dir="108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a:solidFill>
                    <a:srgbClr val="000000"/>
                  </a:solidFill>
                  <a:latin typeface="Arial"/>
                  <a:ea typeface="Arial"/>
                  <a:cs typeface="Arial"/>
                  <a:sym typeface="Arial"/>
                </a:rPr>
                <a:t>Define the number of columns &amp; rows</a:t>
              </a:r>
              <a:endParaRPr/>
            </a:p>
          </p:txBody>
        </p:sp>
        <p:sp>
          <p:nvSpPr>
            <p:cNvPr id="238" name="Google Shape;238;p8"/>
            <p:cNvSpPr/>
            <p:nvPr/>
          </p:nvSpPr>
          <p:spPr>
            <a:xfrm flipH="1" rot="10800000">
              <a:off x="2889342" y="3978704"/>
              <a:ext cx="498179" cy="404185"/>
            </a:xfrm>
            <a:custGeom>
              <a:rect b="b" l="l" r="r" t="t"/>
              <a:pathLst>
                <a:path extrusionOk="0" h="704850" w="409575">
                  <a:moveTo>
                    <a:pt x="0" y="0"/>
                  </a:moveTo>
                  <a:cubicBezTo>
                    <a:pt x="56356" y="160337"/>
                    <a:pt x="112712" y="320675"/>
                    <a:pt x="180975" y="438150"/>
                  </a:cubicBezTo>
                  <a:cubicBezTo>
                    <a:pt x="249238" y="555625"/>
                    <a:pt x="329406" y="630237"/>
                    <a:pt x="409575" y="704850"/>
                  </a:cubicBezTo>
                </a:path>
              </a:pathLst>
            </a:custGeom>
            <a:noFill/>
            <a:ln cap="flat"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39" name="Google Shape;239;p8"/>
            <p:cNvSpPr/>
            <p:nvPr/>
          </p:nvSpPr>
          <p:spPr>
            <a:xfrm>
              <a:off x="2593874" y="2476247"/>
              <a:ext cx="934015" cy="335978"/>
            </a:xfrm>
            <a:custGeom>
              <a:rect b="b" l="l" r="r" t="t"/>
              <a:pathLst>
                <a:path extrusionOk="0" h="704850" w="409575">
                  <a:moveTo>
                    <a:pt x="0" y="0"/>
                  </a:moveTo>
                  <a:cubicBezTo>
                    <a:pt x="56356" y="160337"/>
                    <a:pt x="112712" y="320675"/>
                    <a:pt x="180975" y="438150"/>
                  </a:cubicBezTo>
                  <a:cubicBezTo>
                    <a:pt x="249238" y="555625"/>
                    <a:pt x="329406" y="630237"/>
                    <a:pt x="409575" y="704850"/>
                  </a:cubicBezTo>
                </a:path>
              </a:pathLst>
            </a:custGeom>
            <a:noFill/>
            <a:ln cap="flat"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40" name="Google Shape;240;p8"/>
            <p:cNvSpPr/>
            <p:nvPr/>
          </p:nvSpPr>
          <p:spPr>
            <a:xfrm>
              <a:off x="3016055" y="3429000"/>
              <a:ext cx="498179" cy="197298"/>
            </a:xfrm>
            <a:custGeom>
              <a:rect b="b" l="l" r="r" t="t"/>
              <a:pathLst>
                <a:path extrusionOk="0" h="704850" w="409575">
                  <a:moveTo>
                    <a:pt x="0" y="0"/>
                  </a:moveTo>
                  <a:cubicBezTo>
                    <a:pt x="56356" y="160337"/>
                    <a:pt x="112712" y="320675"/>
                    <a:pt x="180975" y="438150"/>
                  </a:cubicBezTo>
                  <a:cubicBezTo>
                    <a:pt x="249238" y="555625"/>
                    <a:pt x="329406" y="630237"/>
                    <a:pt x="409575" y="704850"/>
                  </a:cubicBezTo>
                </a:path>
              </a:pathLst>
            </a:custGeom>
            <a:noFill/>
            <a:ln cap="flat"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41" name="Google Shape;241;p8"/>
            <p:cNvSpPr/>
            <p:nvPr/>
          </p:nvSpPr>
          <p:spPr>
            <a:xfrm rot="-7248464">
              <a:off x="3037197" y="4787329"/>
              <a:ext cx="356059" cy="651903"/>
            </a:xfrm>
            <a:custGeom>
              <a:rect b="b" l="l" r="r" t="t"/>
              <a:pathLst>
                <a:path extrusionOk="0" h="704850" w="409575">
                  <a:moveTo>
                    <a:pt x="0" y="0"/>
                  </a:moveTo>
                  <a:cubicBezTo>
                    <a:pt x="56356" y="160337"/>
                    <a:pt x="112712" y="320675"/>
                    <a:pt x="180975" y="438150"/>
                  </a:cubicBezTo>
                  <a:cubicBezTo>
                    <a:pt x="249238" y="555625"/>
                    <a:pt x="329406" y="630237"/>
                    <a:pt x="409575" y="704850"/>
                  </a:cubicBezTo>
                </a:path>
              </a:pathLst>
            </a:custGeom>
            <a:noFill/>
            <a:ln cap="flat"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Open Sans"/>
                <a:ea typeface="Open Sans"/>
                <a:cs typeface="Open Sans"/>
                <a:sym typeface="Open Sans"/>
              </a:endParaRPr>
            </a:p>
          </p:txBody>
        </p:sp>
      </p:grpSp>
      <p:pic>
        <p:nvPicPr>
          <p:cNvPr id="242" name="Google Shape;242;p8"/>
          <p:cNvPicPr preferRelativeResize="0"/>
          <p:nvPr/>
        </p:nvPicPr>
        <p:blipFill rotWithShape="1">
          <a:blip r:embed="rId4">
            <a:alphaModFix/>
          </a:blip>
          <a:srcRect b="41405" l="0" r="0" t="41405"/>
          <a:stretch/>
        </p:blipFill>
        <p:spPr>
          <a:xfrm>
            <a:off x="1853185" y="398746"/>
            <a:ext cx="10338815" cy="999744"/>
          </a:xfrm>
          <a:prstGeom prst="rect">
            <a:avLst/>
          </a:prstGeom>
          <a:noFill/>
          <a:ln>
            <a:noFill/>
          </a:ln>
        </p:spPr>
      </p:pic>
      <p:sp>
        <p:nvSpPr>
          <p:cNvPr id="243" name="Google Shape;243;p8"/>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5">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244" name="Google Shape;244;p8">
            <a:hlinkClick action="ppaction://hlinksldjump" r:id="rId6"/>
          </p:cNvPr>
          <p:cNvPicPr preferRelativeResize="0"/>
          <p:nvPr/>
        </p:nvPicPr>
        <p:blipFill rotWithShape="1">
          <a:blip r:embed="rId7">
            <a:alphaModFix/>
          </a:blip>
          <a:srcRect b="0" l="0" r="0" t="0"/>
          <a:stretch/>
        </p:blipFill>
        <p:spPr>
          <a:xfrm>
            <a:off x="11568568" y="6328839"/>
            <a:ext cx="387670" cy="387670"/>
          </a:xfrm>
          <a:prstGeom prst="rect">
            <a:avLst/>
          </a:prstGeom>
          <a:noFill/>
          <a:ln>
            <a:noFill/>
          </a:ln>
        </p:spPr>
      </p:pic>
      <p:sp>
        <p:nvSpPr>
          <p:cNvPr id="245" name="Google Shape;245;p8"/>
          <p:cNvSpPr txBox="1"/>
          <p:nvPr>
            <p:ph type="title"/>
          </p:nvPr>
        </p:nvSpPr>
        <p:spPr>
          <a:xfrm>
            <a:off x="2388109" y="294797"/>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AI Design Assistant in Ultra</a:t>
            </a:r>
            <a:br>
              <a:rPr lang="en-US">
                <a:solidFill>
                  <a:schemeClr val="lt1"/>
                </a:solidFill>
                <a:latin typeface="Arial"/>
                <a:ea typeface="Arial"/>
                <a:cs typeface="Arial"/>
                <a:sym typeface="Arial"/>
              </a:rPr>
            </a:br>
            <a:r>
              <a:rPr lang="en-US" sz="2400">
                <a:solidFill>
                  <a:schemeClr val="lt1"/>
                </a:solidFill>
                <a:latin typeface="Arial"/>
                <a:ea typeface="Arial"/>
                <a:cs typeface="Arial"/>
                <a:sym typeface="Arial"/>
              </a:rPr>
              <a:t>Generated Rubrics</a:t>
            </a:r>
            <a:endParaRPr>
              <a:solidFill>
                <a:schemeClr val="lt1"/>
              </a:solidFill>
              <a:latin typeface="Arial"/>
              <a:ea typeface="Arial"/>
              <a:cs typeface="Arial"/>
              <a:sym typeface="Arial"/>
            </a:endParaRPr>
          </a:p>
        </p:txBody>
      </p:sp>
      <p:sp>
        <p:nvSpPr>
          <p:cNvPr id="246" name="Google Shape;246;p8"/>
          <p:cNvSpPr txBox="1"/>
          <p:nvPr/>
        </p:nvSpPr>
        <p:spPr>
          <a:xfrm>
            <a:off x="8966023" y="1910093"/>
            <a:ext cx="1757210" cy="954107"/>
          </a:xfrm>
          <a:prstGeom prst="rect">
            <a:avLst/>
          </a:prstGeom>
          <a:solidFill>
            <a:schemeClr val="lt1"/>
          </a:solidFill>
          <a:ln cap="flat" cmpd="sng" w="9525">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u="sng">
                <a:solidFill>
                  <a:schemeClr val="dk1"/>
                </a:solidFill>
                <a:latin typeface="Arial"/>
                <a:ea typeface="Arial"/>
                <a:cs typeface="Arial"/>
                <a:sym typeface="Arial"/>
                <a:hlinkClick r:id="rId8">
                  <a:extLst>
                    <a:ext uri="{A12FA001-AC4F-418D-AE19-62706E023703}">
                      <ahyp:hlinkClr val="tx"/>
                    </a:ext>
                  </a:extLst>
                </a:hlinkClick>
              </a:rPr>
              <a:t>AI Design Assistant</a:t>
            </a:r>
            <a:endParaRPr b="1" sz="14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400"/>
              <a:buFont typeface="Nunito Sans"/>
              <a:buAutoNum type="arabicPeriod"/>
            </a:pPr>
            <a:r>
              <a:rPr lang="en-US" sz="1400">
                <a:solidFill>
                  <a:schemeClr val="dk1"/>
                </a:solidFill>
                <a:latin typeface="Arial"/>
                <a:ea typeface="Arial"/>
                <a:cs typeface="Arial"/>
                <a:sym typeface="Arial"/>
              </a:rPr>
              <a:t>Modules</a:t>
            </a:r>
            <a:endParaRPr/>
          </a:p>
          <a:p>
            <a:pPr indent="-342900" lvl="0" marL="342900" marR="0" rtl="0" algn="l">
              <a:spcBef>
                <a:spcPts val="0"/>
              </a:spcBef>
              <a:spcAft>
                <a:spcPts val="0"/>
              </a:spcAft>
              <a:buClr>
                <a:schemeClr val="dk1"/>
              </a:buClr>
              <a:buSzPts val="1400"/>
              <a:buFont typeface="Nunito Sans"/>
              <a:buAutoNum type="arabicPeriod"/>
            </a:pPr>
            <a:r>
              <a:rPr lang="en-US" sz="1400">
                <a:solidFill>
                  <a:schemeClr val="dk1"/>
                </a:solidFill>
                <a:latin typeface="Arial"/>
                <a:ea typeface="Arial"/>
                <a:cs typeface="Arial"/>
                <a:sym typeface="Arial"/>
              </a:rPr>
              <a:t>Prompts</a:t>
            </a:r>
            <a:endParaRPr/>
          </a:p>
          <a:p>
            <a:pPr indent="-342900" lvl="0" marL="342900" marR="0" rtl="0" algn="l">
              <a:spcBef>
                <a:spcPts val="0"/>
              </a:spcBef>
              <a:spcAft>
                <a:spcPts val="0"/>
              </a:spcAft>
              <a:buClr>
                <a:schemeClr val="dk1"/>
              </a:buClr>
              <a:buSzPts val="1400"/>
              <a:buFont typeface="Nunito Sans"/>
              <a:buAutoNum type="arabicPeriod"/>
            </a:pPr>
            <a:r>
              <a:rPr lang="en-US" sz="1400">
                <a:solidFill>
                  <a:schemeClr val="dk1"/>
                </a:solidFill>
                <a:highlight>
                  <a:srgbClr val="FFFF00"/>
                </a:highlight>
                <a:latin typeface="Arial"/>
                <a:ea typeface="Arial"/>
                <a:cs typeface="Arial"/>
                <a:sym typeface="Arial"/>
              </a:rPr>
              <a:t>Rubrics</a:t>
            </a:r>
            <a:endParaRPr/>
          </a:p>
        </p:txBody>
      </p:sp>
      <p:pic>
        <p:nvPicPr>
          <p:cNvPr id="247" name="Google Shape;247;p8"/>
          <p:cNvPicPr preferRelativeResize="0"/>
          <p:nvPr/>
        </p:nvPicPr>
        <p:blipFill rotWithShape="1">
          <a:blip r:embed="rId9">
            <a:alphaModFix/>
          </a:blip>
          <a:srcRect b="0" l="0" r="0" t="0"/>
          <a:stretch/>
        </p:blipFill>
        <p:spPr>
          <a:xfrm>
            <a:off x="176645" y="3115852"/>
            <a:ext cx="1381125" cy="1581150"/>
          </a:xfrm>
          <a:prstGeom prst="rect">
            <a:avLst/>
          </a:prstGeom>
          <a:noFill/>
          <a:ln>
            <a:noFill/>
          </a:ln>
        </p:spPr>
      </p:pic>
      <p:grpSp>
        <p:nvGrpSpPr>
          <p:cNvPr id="248" name="Google Shape;248;p8"/>
          <p:cNvGrpSpPr/>
          <p:nvPr/>
        </p:nvGrpSpPr>
        <p:grpSpPr>
          <a:xfrm>
            <a:off x="60960" y="39084"/>
            <a:ext cx="1719073" cy="1708236"/>
            <a:chOff x="60960" y="39084"/>
            <a:chExt cx="1719073" cy="1708236"/>
          </a:xfrm>
        </p:grpSpPr>
        <p:pic>
          <p:nvPicPr>
            <p:cNvPr id="249" name="Google Shape;249;p8"/>
            <p:cNvPicPr preferRelativeResize="0"/>
            <p:nvPr/>
          </p:nvPicPr>
          <p:blipFill rotWithShape="1">
            <a:blip r:embed="rId10">
              <a:alphaModFix/>
            </a:blip>
            <a:srcRect b="629" l="0" r="0" t="0"/>
            <a:stretch/>
          </p:blipFill>
          <p:spPr>
            <a:xfrm>
              <a:off x="60960" y="39084"/>
              <a:ext cx="1719073" cy="1708236"/>
            </a:xfrm>
            <a:prstGeom prst="rect">
              <a:avLst/>
            </a:prstGeom>
            <a:noFill/>
            <a:ln>
              <a:noFill/>
            </a:ln>
          </p:spPr>
        </p:pic>
        <p:pic>
          <p:nvPicPr>
            <p:cNvPr descr="Ai Vector Art PNG Images | Free Download On Pngtree" id="250" name="Google Shape;250;p8"/>
            <p:cNvPicPr preferRelativeResize="0"/>
            <p:nvPr/>
          </p:nvPicPr>
          <p:blipFill rotWithShape="1">
            <a:blip r:embed="rId11">
              <a:alphaModFix/>
            </a:blip>
            <a:srcRect b="0" l="0" r="0" t="0"/>
            <a:stretch/>
          </p:blipFill>
          <p:spPr>
            <a:xfrm flipH="1">
              <a:off x="231701" y="407645"/>
              <a:ext cx="1339675" cy="1339675"/>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9"/>
          <p:cNvPicPr preferRelativeResize="0"/>
          <p:nvPr/>
        </p:nvPicPr>
        <p:blipFill rotWithShape="1">
          <a:blip r:embed="rId3">
            <a:alphaModFix/>
          </a:blip>
          <a:srcRect b="41405" l="0" r="0" t="41405"/>
          <a:stretch/>
        </p:blipFill>
        <p:spPr>
          <a:xfrm>
            <a:off x="1853185" y="392049"/>
            <a:ext cx="10338815" cy="999744"/>
          </a:xfrm>
          <a:prstGeom prst="rect">
            <a:avLst/>
          </a:prstGeom>
          <a:noFill/>
          <a:ln>
            <a:noFill/>
          </a:ln>
        </p:spPr>
      </p:pic>
      <p:sp>
        <p:nvSpPr>
          <p:cNvPr id="257" name="Google Shape;257;p9"/>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258" name="Google Shape;258;p9">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259" name="Google Shape;259;p9"/>
          <p:cNvSpPr txBox="1"/>
          <p:nvPr>
            <p:ph type="title"/>
          </p:nvPr>
        </p:nvSpPr>
        <p:spPr>
          <a:xfrm>
            <a:off x="2388109" y="313634"/>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sz="4400">
                <a:solidFill>
                  <a:schemeClr val="lt1"/>
                </a:solidFill>
                <a:latin typeface="Arial"/>
                <a:ea typeface="Arial"/>
                <a:cs typeface="Arial"/>
                <a:sym typeface="Arial"/>
              </a:rPr>
              <a:t>Adaptive Learning Modules</a:t>
            </a:r>
            <a:endParaRPr/>
          </a:p>
        </p:txBody>
      </p:sp>
      <p:sp>
        <p:nvSpPr>
          <p:cNvPr id="260" name="Google Shape;260;p9"/>
          <p:cNvSpPr/>
          <p:nvPr/>
        </p:nvSpPr>
        <p:spPr>
          <a:xfrm>
            <a:off x="2480641" y="2637714"/>
            <a:ext cx="695571" cy="629003"/>
          </a:xfrm>
          <a:prstGeom prst="ellipse">
            <a:avLst/>
          </a:prstGeom>
          <a:solidFill>
            <a:srgbClr val="FFF2CC"/>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3600">
                <a:solidFill>
                  <a:schemeClr val="dk1"/>
                </a:solidFill>
                <a:latin typeface="Arial"/>
                <a:ea typeface="Arial"/>
                <a:cs typeface="Arial"/>
                <a:sym typeface="Arial"/>
              </a:rPr>
              <a:t>1</a:t>
            </a:r>
            <a:endParaRPr/>
          </a:p>
        </p:txBody>
      </p:sp>
      <p:graphicFrame>
        <p:nvGraphicFramePr>
          <p:cNvPr id="261" name="Google Shape;261;p9"/>
          <p:cNvGraphicFramePr/>
          <p:nvPr/>
        </p:nvGraphicFramePr>
        <p:xfrm>
          <a:off x="2123167" y="2003837"/>
          <a:ext cx="3000000" cy="3000000"/>
        </p:xfrm>
        <a:graphic>
          <a:graphicData uri="http://schemas.openxmlformats.org/drawingml/2006/table">
            <a:tbl>
              <a:tblPr>
                <a:noFill/>
                <a:tableStyleId>{665211FB-30AD-4F61-8384-ECB7ECA784F8}</a:tableStyleId>
              </a:tblPr>
              <a:tblGrid>
                <a:gridCol w="4273875"/>
                <a:gridCol w="4273875"/>
              </a:tblGrid>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Customizes Learning Paths</a:t>
                      </a:r>
                      <a:endParaRPr/>
                    </a:p>
                    <a:p>
                      <a:pPr indent="0" lvl="0" marL="0" marR="0" rtl="0" algn="l">
                        <a:spcBef>
                          <a:spcPts val="0"/>
                        </a:spcBef>
                        <a:spcAft>
                          <a:spcPts val="0"/>
                        </a:spcAft>
                        <a:buNone/>
                      </a:pPr>
                      <a:r>
                        <a:rPr lang="en-US" sz="1600">
                          <a:latin typeface="Arial"/>
                          <a:ea typeface="Arial"/>
                          <a:cs typeface="Arial"/>
                          <a:sym typeface="Arial"/>
                        </a:rPr>
                        <a:t>Adaptive modules adjust </a:t>
                      </a:r>
                      <a:r>
                        <a:rPr b="0" lang="en-US" sz="1600">
                          <a:solidFill>
                            <a:schemeClr val="dk1"/>
                          </a:solidFill>
                          <a:latin typeface="Arial"/>
                          <a:ea typeface="Arial"/>
                          <a:cs typeface="Arial"/>
                          <a:sym typeface="Arial"/>
                        </a:rPr>
                        <a:t>activities</a:t>
                      </a:r>
                      <a:r>
                        <a:rPr b="1" lang="en-US" sz="1600">
                          <a:solidFill>
                            <a:srgbClr val="FF0000"/>
                          </a:solidFill>
                          <a:latin typeface="Arial"/>
                          <a:ea typeface="Arial"/>
                          <a:cs typeface="Arial"/>
                          <a:sym typeface="Arial"/>
                        </a:rPr>
                        <a:t> </a:t>
                      </a:r>
                      <a:r>
                        <a:rPr lang="en-US" sz="1600">
                          <a:latin typeface="Arial"/>
                          <a:ea typeface="Arial"/>
                          <a:cs typeface="Arial"/>
                          <a:sym typeface="Arial"/>
                        </a:rPr>
                        <a:t>based on each student’s progress &amp; needs, allowing them to focus on foundational or advanced content.</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1F8EC"/>
                    </a:solidFill>
                  </a:tcPr>
                </a:tc>
                <a:tc>
                  <a:txBody>
                    <a:bodyPr/>
                    <a:lstStyle/>
                    <a:p>
                      <a:pPr indent="0" lvl="0" marL="0" marR="0" rtl="0" algn="l">
                        <a:lnSpc>
                          <a:spcPct val="100000"/>
                        </a:lnSpc>
                        <a:spcBef>
                          <a:spcPts val="0"/>
                        </a:spcBef>
                        <a:spcAft>
                          <a:spcPts val="0"/>
                        </a:spcAft>
                        <a:buClr>
                          <a:srgbClr val="000000"/>
                        </a:buClr>
                        <a:buSzPts val="1600"/>
                        <a:buFont typeface="Arial"/>
                        <a:buNone/>
                      </a:pPr>
                      <a:r>
                        <a:rPr b="1" i="0" lang="en-US" sz="1600">
                          <a:solidFill>
                            <a:srgbClr val="000000"/>
                          </a:solidFill>
                          <a:latin typeface="Arial"/>
                          <a:ea typeface="Arial"/>
                          <a:cs typeface="Arial"/>
                          <a:sym typeface="Arial"/>
                        </a:rPr>
                        <a:t>🔎</a:t>
                      </a:r>
                      <a:r>
                        <a:rPr b="0" i="0" lang="en-US" sz="1600">
                          <a:solidFill>
                            <a:srgbClr val="000000"/>
                          </a:solidFill>
                          <a:latin typeface="Arial"/>
                          <a:ea typeface="Arial"/>
                          <a:cs typeface="Arial"/>
                          <a:sym typeface="Arial"/>
                        </a:rPr>
                        <a:t> </a:t>
                      </a:r>
                      <a:r>
                        <a:rPr b="1" lang="en-US" sz="1600">
                          <a:solidFill>
                            <a:schemeClr val="dk1"/>
                          </a:solidFill>
                          <a:latin typeface="Arial"/>
                          <a:ea typeface="Arial"/>
                          <a:cs typeface="Arial"/>
                          <a:sym typeface="Arial"/>
                        </a:rPr>
                        <a:t>Relevant Resources &amp; Reinforcement</a:t>
                      </a:r>
                      <a:endParaRPr/>
                    </a:p>
                    <a:p>
                      <a:pPr indent="0" lvl="0" marL="0" marR="0" rtl="0" algn="l">
                        <a:lnSpc>
                          <a:spcPct val="100000"/>
                        </a:lnSpc>
                        <a:spcBef>
                          <a:spcPts val="0"/>
                        </a:spcBef>
                        <a:spcAft>
                          <a:spcPts val="0"/>
                        </a:spcAft>
                        <a:buClr>
                          <a:schemeClr val="dk1"/>
                        </a:buClr>
                        <a:buSzPts val="1600"/>
                        <a:buFont typeface="Arial"/>
                        <a:buNone/>
                      </a:pPr>
                      <a:r>
                        <a:rPr lang="en-US" sz="1600">
                          <a:latin typeface="Arial"/>
                          <a:ea typeface="Arial"/>
                          <a:cs typeface="Arial"/>
                          <a:sym typeface="Arial"/>
                        </a:rPr>
                        <a:t>Relevant resources &amp; reinforcements when students encounter challenges, helping them maintain momentum.</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BE4D4"/>
                    </a:solidFill>
                  </a:tcPr>
                </a:tc>
              </a:tr>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a:t>
                      </a:r>
                      <a:r>
                        <a:rPr b="1" lang="en-US" sz="1600">
                          <a:solidFill>
                            <a:schemeClr val="dk1"/>
                          </a:solidFill>
                          <a:latin typeface="Arial"/>
                          <a:ea typeface="Arial"/>
                          <a:cs typeface="Arial"/>
                          <a:sym typeface="Arial"/>
                        </a:rPr>
                        <a:t>Encourages Self-Directed Learning</a:t>
                      </a:r>
                      <a:endParaRPr/>
                    </a:p>
                    <a:p>
                      <a:pPr indent="0" lvl="0" marL="0" marR="0" rtl="0" algn="l">
                        <a:spcBef>
                          <a:spcPts val="0"/>
                        </a:spcBef>
                        <a:spcAft>
                          <a:spcPts val="0"/>
                        </a:spcAft>
                        <a:buNone/>
                      </a:pPr>
                      <a:r>
                        <a:rPr lang="en-US" sz="1600">
                          <a:latin typeface="Arial"/>
                          <a:ea typeface="Arial"/>
                          <a:cs typeface="Arial"/>
                          <a:sym typeface="Arial"/>
                        </a:rPr>
                        <a:t>Let students control their learning pace, promoting self-directed progress aligned with the student-centered approach of PBL.</a:t>
                      </a:r>
                      <a:endParaRPr sz="1600">
                        <a:solidFill>
                          <a:schemeClr val="dk1"/>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FF7E1"/>
                    </a:solidFill>
                  </a:tcPr>
                </a:tc>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Ongoing Formative Assessment</a:t>
                      </a:r>
                      <a:endParaRPr/>
                    </a:p>
                    <a:p>
                      <a:pPr indent="0" lvl="0" marL="0" marR="0" rtl="0" algn="l">
                        <a:spcBef>
                          <a:spcPts val="0"/>
                        </a:spcBef>
                        <a:spcAft>
                          <a:spcPts val="0"/>
                        </a:spcAft>
                        <a:buNone/>
                      </a:pPr>
                      <a:r>
                        <a:rPr lang="en-US" sz="1600">
                          <a:latin typeface="Arial"/>
                          <a:ea typeface="Arial"/>
                          <a:cs typeface="Arial"/>
                          <a:sym typeface="Arial"/>
                        </a:rPr>
                        <a:t>Students receive instant feedback on activities, allowing them to refine their approach &amp; stay aligned with learning outcomes.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EFF5FB"/>
                    </a:solidFill>
                  </a:tcPr>
                </a:tc>
              </a:tr>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Promotes Collaboration</a:t>
                      </a:r>
                      <a:endParaRPr/>
                    </a:p>
                    <a:p>
                      <a:pPr indent="0" lvl="0" marL="0" marR="0" rtl="0" algn="l">
                        <a:spcBef>
                          <a:spcPts val="0"/>
                        </a:spcBef>
                        <a:spcAft>
                          <a:spcPts val="0"/>
                        </a:spcAft>
                        <a:buNone/>
                      </a:pPr>
                      <a:r>
                        <a:rPr lang="en-US" sz="1600">
                          <a:latin typeface="Arial"/>
                          <a:ea typeface="Arial"/>
                          <a:cs typeface="Arial"/>
                          <a:sym typeface="Arial"/>
                        </a:rPr>
                        <a:t>Instructors can group students at similar levels for collaboration, enhancing peer learning &amp; supporting cohesive group problem-solving.</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FEFFF"/>
                    </a:solidFill>
                  </a:tcPr>
                </a:tc>
                <a:tc>
                  <a:txBody>
                    <a:bodyPr/>
                    <a:lstStyle/>
                    <a:p>
                      <a:pPr indent="0" lvl="0" marL="0" marR="0" rtl="0" algn="l">
                        <a:spcBef>
                          <a:spcPts val="0"/>
                        </a:spcBef>
                        <a:spcAft>
                          <a:spcPts val="0"/>
                        </a:spcAft>
                        <a:buNone/>
                      </a:pPr>
                      <a:r>
                        <a:rPr b="1" lang="en-US" sz="1600">
                          <a:solidFill>
                            <a:schemeClr val="dk1"/>
                          </a:solidFill>
                          <a:latin typeface="Arial"/>
                          <a:ea typeface="Arial"/>
                          <a:cs typeface="Arial"/>
                          <a:sym typeface="Arial"/>
                        </a:rPr>
                        <a:t>✔️ Real-Time Student Progression</a:t>
                      </a:r>
                      <a:endParaRPr/>
                    </a:p>
                    <a:p>
                      <a:pPr indent="0" lvl="0" marL="0" marR="0" rtl="0" algn="l">
                        <a:spcBef>
                          <a:spcPts val="0"/>
                        </a:spcBef>
                        <a:spcAft>
                          <a:spcPts val="0"/>
                        </a:spcAft>
                        <a:buNone/>
                      </a:pPr>
                      <a:r>
                        <a:rPr lang="en-US" sz="1600">
                          <a:latin typeface="Arial"/>
                          <a:ea typeface="Arial"/>
                          <a:cs typeface="Arial"/>
                          <a:sym typeface="Arial"/>
                        </a:rPr>
                        <a:t>Analytics help instructors monitor progress &amp; provide personalized support.</a:t>
                      </a:r>
                      <a:endParaRPr sz="1600">
                        <a:solidFill>
                          <a:schemeClr val="dk1"/>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1EEE7"/>
                    </a:solidFill>
                  </a:tcPr>
                </a:tc>
              </a:tr>
            </a:tbl>
          </a:graphicData>
        </a:graphic>
      </p:graphicFrame>
      <p:pic>
        <p:nvPicPr>
          <p:cNvPr id="262" name="Google Shape;262;p9"/>
          <p:cNvPicPr preferRelativeResize="0"/>
          <p:nvPr/>
        </p:nvPicPr>
        <p:blipFill rotWithShape="1">
          <a:blip r:embed="rId7">
            <a:alphaModFix/>
          </a:blip>
          <a:srcRect b="0" l="0" r="0" t="0"/>
          <a:stretch/>
        </p:blipFill>
        <p:spPr>
          <a:xfrm>
            <a:off x="0" y="5099845"/>
            <a:ext cx="2143125" cy="1790700"/>
          </a:xfrm>
          <a:prstGeom prst="rect">
            <a:avLst/>
          </a:prstGeom>
          <a:noFill/>
          <a:ln>
            <a:noFill/>
          </a:ln>
        </p:spPr>
      </p:pic>
      <p:pic>
        <p:nvPicPr>
          <p:cNvPr id="263" name="Google Shape;263;p9"/>
          <p:cNvPicPr preferRelativeResize="0"/>
          <p:nvPr/>
        </p:nvPicPr>
        <p:blipFill rotWithShape="1">
          <a:blip r:embed="rId8">
            <a:alphaModFix/>
          </a:blip>
          <a:srcRect b="0" l="0" r="0" t="0"/>
          <a:stretch/>
        </p:blipFill>
        <p:spPr>
          <a:xfrm>
            <a:off x="10068833" y="3126922"/>
            <a:ext cx="1266825" cy="1257300"/>
          </a:xfrm>
          <a:prstGeom prst="rect">
            <a:avLst/>
          </a:prstGeom>
          <a:noFill/>
          <a:ln>
            <a:noFill/>
          </a:ln>
        </p:spPr>
      </p:pic>
      <p:pic>
        <p:nvPicPr>
          <p:cNvPr id="264" name="Google Shape;264;p9"/>
          <p:cNvPicPr preferRelativeResize="0"/>
          <p:nvPr/>
        </p:nvPicPr>
        <p:blipFill rotWithShape="1">
          <a:blip r:embed="rId9">
            <a:alphaModFix/>
          </a:blip>
          <a:srcRect b="0" l="0" r="0" t="0"/>
          <a:stretch/>
        </p:blipFill>
        <p:spPr>
          <a:xfrm>
            <a:off x="0" y="1794583"/>
            <a:ext cx="2200275" cy="2800350"/>
          </a:xfrm>
          <a:prstGeom prst="rect">
            <a:avLst/>
          </a:prstGeom>
          <a:noFill/>
          <a:ln>
            <a:noFill/>
          </a:ln>
        </p:spPr>
      </p:pic>
      <p:grpSp>
        <p:nvGrpSpPr>
          <p:cNvPr id="265" name="Google Shape;265;p9"/>
          <p:cNvGrpSpPr/>
          <p:nvPr/>
        </p:nvGrpSpPr>
        <p:grpSpPr>
          <a:xfrm>
            <a:off x="60960" y="39084"/>
            <a:ext cx="1719073" cy="1708236"/>
            <a:chOff x="60960" y="39084"/>
            <a:chExt cx="1719073" cy="1708236"/>
          </a:xfrm>
        </p:grpSpPr>
        <p:pic>
          <p:nvPicPr>
            <p:cNvPr id="266" name="Google Shape;266;p9"/>
            <p:cNvPicPr preferRelativeResize="0"/>
            <p:nvPr/>
          </p:nvPicPr>
          <p:blipFill rotWithShape="1">
            <a:blip r:embed="rId10">
              <a:alphaModFix/>
            </a:blip>
            <a:srcRect b="629" l="0" r="0" t="0"/>
            <a:stretch/>
          </p:blipFill>
          <p:spPr>
            <a:xfrm>
              <a:off x="60960" y="39084"/>
              <a:ext cx="1719073" cy="1708236"/>
            </a:xfrm>
            <a:prstGeom prst="rect">
              <a:avLst/>
            </a:prstGeom>
            <a:noFill/>
            <a:ln>
              <a:noFill/>
            </a:ln>
          </p:spPr>
        </p:pic>
        <p:pic>
          <p:nvPicPr>
            <p:cNvPr descr="Ai Vector Art PNG Images | Free Download On Pngtree" id="267" name="Google Shape;267;p9"/>
            <p:cNvPicPr preferRelativeResize="0"/>
            <p:nvPr/>
          </p:nvPicPr>
          <p:blipFill rotWithShape="1">
            <a:blip r:embed="rId11">
              <a:alphaModFix/>
            </a:blip>
            <a:srcRect b="0" l="0" r="0" t="0"/>
            <a:stretch/>
          </p:blipFill>
          <p:spPr>
            <a:xfrm flipH="1">
              <a:off x="231701" y="407645"/>
              <a:ext cx="1339675" cy="1339675"/>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10"/>
          <p:cNvPicPr preferRelativeResize="0"/>
          <p:nvPr/>
        </p:nvPicPr>
        <p:blipFill rotWithShape="1">
          <a:blip r:embed="rId3">
            <a:alphaModFix/>
          </a:blip>
          <a:srcRect b="41405" l="0" r="0" t="41405"/>
          <a:stretch/>
        </p:blipFill>
        <p:spPr>
          <a:xfrm>
            <a:off x="1853185" y="392049"/>
            <a:ext cx="10338815" cy="999744"/>
          </a:xfrm>
          <a:prstGeom prst="rect">
            <a:avLst/>
          </a:prstGeom>
          <a:noFill/>
          <a:ln>
            <a:noFill/>
          </a:ln>
        </p:spPr>
      </p:pic>
      <p:sp>
        <p:nvSpPr>
          <p:cNvPr id="274" name="Google Shape;274;p10"/>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275" name="Google Shape;275;p10">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276" name="Google Shape;276;p10"/>
          <p:cNvSpPr txBox="1"/>
          <p:nvPr>
            <p:ph type="title"/>
          </p:nvPr>
        </p:nvSpPr>
        <p:spPr>
          <a:xfrm>
            <a:off x="2388109" y="313634"/>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sz="4400">
                <a:solidFill>
                  <a:schemeClr val="lt1"/>
                </a:solidFill>
                <a:latin typeface="Arial"/>
                <a:ea typeface="Arial"/>
                <a:cs typeface="Arial"/>
                <a:sym typeface="Arial"/>
              </a:rPr>
              <a:t>Adaptive Learning Modules</a:t>
            </a:r>
            <a:endParaRPr/>
          </a:p>
        </p:txBody>
      </p:sp>
      <p:pic>
        <p:nvPicPr>
          <p:cNvPr descr="Course content Release conditions performance options" id="277" name="Google Shape;277;p10"/>
          <p:cNvPicPr preferRelativeResize="0"/>
          <p:nvPr/>
        </p:nvPicPr>
        <p:blipFill rotWithShape="1">
          <a:blip r:embed="rId7">
            <a:alphaModFix/>
          </a:blip>
          <a:srcRect b="6370" l="0" r="7139" t="0"/>
          <a:stretch/>
        </p:blipFill>
        <p:spPr>
          <a:xfrm>
            <a:off x="541178" y="1695299"/>
            <a:ext cx="5158234" cy="3474230"/>
          </a:xfrm>
          <a:prstGeom prst="rect">
            <a:avLst/>
          </a:prstGeom>
          <a:noFill/>
          <a:ln>
            <a:noFill/>
          </a:ln>
          <a:effectLst>
            <a:outerShdw blurRad="50800" rotWithShape="0" algn="tl" dir="2700000" dist="38100">
              <a:srgbClr val="000000">
                <a:alpha val="40000"/>
              </a:srgbClr>
            </a:outerShdw>
          </a:effectLst>
        </p:spPr>
      </p:pic>
      <p:pic>
        <p:nvPicPr>
          <p:cNvPr descr="Select member options for release condition rules" id="278" name="Google Shape;278;p10"/>
          <p:cNvPicPr preferRelativeResize="0"/>
          <p:nvPr/>
        </p:nvPicPr>
        <p:blipFill rotWithShape="1">
          <a:blip r:embed="rId8">
            <a:alphaModFix/>
          </a:blip>
          <a:srcRect b="0" l="0" r="0" t="0"/>
          <a:stretch/>
        </p:blipFill>
        <p:spPr>
          <a:xfrm>
            <a:off x="6626548" y="1659746"/>
            <a:ext cx="5176863" cy="3364512"/>
          </a:xfrm>
          <a:prstGeom prst="rect">
            <a:avLst/>
          </a:prstGeom>
          <a:noFill/>
          <a:ln>
            <a:noFill/>
          </a:ln>
          <a:effectLst>
            <a:outerShdw blurRad="50800" rotWithShape="0" algn="tl" dir="2700000" dist="38100">
              <a:srgbClr val="000000">
                <a:alpha val="40000"/>
              </a:srgbClr>
            </a:outerShdw>
          </a:effectLst>
        </p:spPr>
      </p:pic>
      <p:sp>
        <p:nvSpPr>
          <p:cNvPr id="279" name="Google Shape;279;p10"/>
          <p:cNvSpPr txBox="1"/>
          <p:nvPr/>
        </p:nvSpPr>
        <p:spPr>
          <a:xfrm>
            <a:off x="3642630" y="2641343"/>
            <a:ext cx="1620253" cy="523220"/>
          </a:xfrm>
          <a:prstGeom prst="rect">
            <a:avLst/>
          </a:prstGeom>
          <a:solidFill>
            <a:srgbClr val="FCEEE4"/>
          </a:solidFill>
          <a:ln cap="flat" cmpd="sng" w="127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400">
                <a:solidFill>
                  <a:srgbClr val="000000"/>
                </a:solidFill>
                <a:latin typeface="Arial"/>
                <a:ea typeface="Arial"/>
                <a:cs typeface="Arial"/>
                <a:sym typeface="Arial"/>
              </a:rPr>
              <a:t>Performance Release</a:t>
            </a:r>
            <a:endParaRPr/>
          </a:p>
        </p:txBody>
      </p:sp>
      <p:sp>
        <p:nvSpPr>
          <p:cNvPr id="280" name="Google Shape;280;p10"/>
          <p:cNvSpPr txBox="1"/>
          <p:nvPr/>
        </p:nvSpPr>
        <p:spPr>
          <a:xfrm>
            <a:off x="8311978" y="4249080"/>
            <a:ext cx="1806001" cy="523220"/>
          </a:xfrm>
          <a:prstGeom prst="rect">
            <a:avLst/>
          </a:prstGeom>
          <a:solidFill>
            <a:srgbClr val="FCEEE4"/>
          </a:solidFill>
          <a:ln cap="flat" cmpd="sng" w="127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400">
                <a:solidFill>
                  <a:srgbClr val="000000"/>
                </a:solidFill>
                <a:latin typeface="Arial"/>
                <a:ea typeface="Arial"/>
                <a:cs typeface="Arial"/>
                <a:sym typeface="Arial"/>
              </a:rPr>
              <a:t>Group / Individual Release</a:t>
            </a:r>
            <a:endParaRPr/>
          </a:p>
        </p:txBody>
      </p:sp>
      <p:sp>
        <p:nvSpPr>
          <p:cNvPr id="281" name="Google Shape;281;p10"/>
          <p:cNvSpPr txBox="1"/>
          <p:nvPr/>
        </p:nvSpPr>
        <p:spPr>
          <a:xfrm>
            <a:off x="4603329" y="5450476"/>
            <a:ext cx="2985342" cy="954107"/>
          </a:xfrm>
          <a:prstGeom prst="rect">
            <a:avLst/>
          </a:prstGeom>
          <a:solidFill>
            <a:srgbClr val="FCEEE4"/>
          </a:solidFill>
          <a:ln cap="flat" cmpd="sng" w="127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400">
                <a:solidFill>
                  <a:srgbClr val="000000"/>
                </a:solidFill>
                <a:latin typeface="Arial"/>
                <a:ea typeface="Arial"/>
                <a:cs typeface="Arial"/>
                <a:sym typeface="Arial"/>
              </a:rPr>
              <a:t>Activity Ideas</a:t>
            </a:r>
            <a:endParaRPr/>
          </a:p>
          <a:p>
            <a:pPr indent="-285750" lvl="0" marL="285750" marR="0" rtl="0" algn="l">
              <a:spcBef>
                <a:spcPts val="0"/>
              </a:spcBef>
              <a:spcAft>
                <a:spcPts val="0"/>
              </a:spcAft>
              <a:buClr>
                <a:srgbClr val="000000"/>
              </a:buClr>
              <a:buSzPts val="1400"/>
              <a:buFont typeface="Arial"/>
              <a:buChar char="•"/>
            </a:pPr>
            <a:r>
              <a:rPr i="0" lang="en-US" sz="1400">
                <a:solidFill>
                  <a:srgbClr val="000000"/>
                </a:solidFill>
                <a:latin typeface="Arial"/>
                <a:ea typeface="Arial"/>
                <a:cs typeface="Arial"/>
                <a:sym typeface="Arial"/>
              </a:rPr>
              <a:t>Self-Paced Mastery Challenges</a:t>
            </a:r>
            <a:endParaRPr/>
          </a:p>
          <a:p>
            <a:pPr indent="-285750" lvl="0" marL="285750" marR="0" rtl="0" algn="l">
              <a:spcBef>
                <a:spcPts val="0"/>
              </a:spcBef>
              <a:spcAft>
                <a:spcPts val="0"/>
              </a:spcAft>
              <a:buClr>
                <a:srgbClr val="000000"/>
              </a:buClr>
              <a:buSzPts val="1400"/>
              <a:buFont typeface="Arial"/>
              <a:buChar char="•"/>
            </a:pPr>
            <a:r>
              <a:rPr lang="en-US" sz="1400">
                <a:solidFill>
                  <a:srgbClr val="000000"/>
                </a:solidFill>
                <a:latin typeface="Arial"/>
                <a:ea typeface="Arial"/>
                <a:cs typeface="Arial"/>
                <a:sym typeface="Arial"/>
              </a:rPr>
              <a:t>Concept Review &amp; Strengthening</a:t>
            </a:r>
            <a:endParaRPr i="0" sz="14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400"/>
              <a:buFont typeface="Arial"/>
              <a:buChar char="•"/>
            </a:pPr>
            <a:r>
              <a:rPr lang="en-US" sz="1400">
                <a:solidFill>
                  <a:srgbClr val="000000"/>
                </a:solidFill>
                <a:latin typeface="Arial"/>
                <a:ea typeface="Arial"/>
                <a:cs typeface="Arial"/>
                <a:sym typeface="Arial"/>
              </a:rPr>
              <a:t>Progress Tracking &amp; Reflection</a:t>
            </a:r>
            <a:endParaRPr/>
          </a:p>
        </p:txBody>
      </p:sp>
      <p:pic>
        <p:nvPicPr>
          <p:cNvPr id="282" name="Google Shape;282;p10"/>
          <p:cNvPicPr preferRelativeResize="0"/>
          <p:nvPr/>
        </p:nvPicPr>
        <p:blipFill rotWithShape="1">
          <a:blip r:embed="rId9">
            <a:alphaModFix/>
          </a:blip>
          <a:srcRect b="0" l="0" r="0" t="0"/>
          <a:stretch/>
        </p:blipFill>
        <p:spPr>
          <a:xfrm>
            <a:off x="1309827" y="4209997"/>
            <a:ext cx="2607108" cy="2608920"/>
          </a:xfrm>
          <a:prstGeom prst="rect">
            <a:avLst/>
          </a:prstGeom>
          <a:noFill/>
          <a:ln>
            <a:noFill/>
          </a:ln>
        </p:spPr>
      </p:pic>
      <p:pic>
        <p:nvPicPr>
          <p:cNvPr id="283" name="Google Shape;283;p10"/>
          <p:cNvPicPr preferRelativeResize="0"/>
          <p:nvPr/>
        </p:nvPicPr>
        <p:blipFill rotWithShape="1">
          <a:blip r:embed="rId10">
            <a:alphaModFix/>
          </a:blip>
          <a:srcRect b="17599" l="0" r="0" t="25019"/>
          <a:stretch/>
        </p:blipFill>
        <p:spPr>
          <a:xfrm>
            <a:off x="8289350" y="5198254"/>
            <a:ext cx="2316790" cy="1329427"/>
          </a:xfrm>
          <a:prstGeom prst="rect">
            <a:avLst/>
          </a:prstGeom>
          <a:noFill/>
          <a:ln>
            <a:noFill/>
          </a:ln>
        </p:spPr>
      </p:pic>
      <p:grpSp>
        <p:nvGrpSpPr>
          <p:cNvPr id="284" name="Google Shape;284;p10"/>
          <p:cNvGrpSpPr/>
          <p:nvPr/>
        </p:nvGrpSpPr>
        <p:grpSpPr>
          <a:xfrm>
            <a:off x="60960" y="39084"/>
            <a:ext cx="1719073" cy="1708236"/>
            <a:chOff x="60960" y="39084"/>
            <a:chExt cx="1719073" cy="1708236"/>
          </a:xfrm>
        </p:grpSpPr>
        <p:pic>
          <p:nvPicPr>
            <p:cNvPr id="285" name="Google Shape;285;p10"/>
            <p:cNvPicPr preferRelativeResize="0"/>
            <p:nvPr/>
          </p:nvPicPr>
          <p:blipFill rotWithShape="1">
            <a:blip r:embed="rId11">
              <a:alphaModFix/>
            </a:blip>
            <a:srcRect b="629" l="0" r="0" t="0"/>
            <a:stretch/>
          </p:blipFill>
          <p:spPr>
            <a:xfrm>
              <a:off x="60960" y="39084"/>
              <a:ext cx="1719073" cy="1708236"/>
            </a:xfrm>
            <a:prstGeom prst="rect">
              <a:avLst/>
            </a:prstGeom>
            <a:noFill/>
            <a:ln>
              <a:noFill/>
            </a:ln>
          </p:spPr>
        </p:pic>
        <p:pic>
          <p:nvPicPr>
            <p:cNvPr descr="Ai Vector Art PNG Images | Free Download On Pngtree" id="286" name="Google Shape;286;p10"/>
            <p:cNvPicPr preferRelativeResize="0"/>
            <p:nvPr/>
          </p:nvPicPr>
          <p:blipFill rotWithShape="1">
            <a:blip r:embed="rId12">
              <a:alphaModFix/>
            </a:blip>
            <a:srcRect b="0" l="0" r="0" t="0"/>
            <a:stretch/>
          </p:blipFill>
          <p:spPr>
            <a:xfrm flipH="1">
              <a:off x="231701" y="407645"/>
              <a:ext cx="1339675" cy="133967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81"/>
                                        </p:tgtEl>
                                        <p:attrNameLst>
                                          <p:attrName>style.visibility</p:attrName>
                                        </p:attrNameLst>
                                      </p:cBhvr>
                                      <p:to>
                                        <p:strVal val="visible"/>
                                      </p:to>
                                    </p:set>
                                    <p:anim calcmode="lin" valueType="num">
                                      <p:cBhvr additive="base">
                                        <p:cTn dur="500"/>
                                        <p:tgtEl>
                                          <p:spTgt spid="28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11"/>
          <p:cNvPicPr preferRelativeResize="0"/>
          <p:nvPr/>
        </p:nvPicPr>
        <p:blipFill rotWithShape="1">
          <a:blip r:embed="rId3">
            <a:alphaModFix/>
          </a:blip>
          <a:srcRect b="41405" l="0" r="0" t="41405"/>
          <a:stretch/>
        </p:blipFill>
        <p:spPr>
          <a:xfrm>
            <a:off x="1853185" y="469074"/>
            <a:ext cx="10338815" cy="999744"/>
          </a:xfrm>
          <a:prstGeom prst="rect">
            <a:avLst/>
          </a:prstGeom>
          <a:noFill/>
          <a:ln>
            <a:noFill/>
          </a:ln>
        </p:spPr>
      </p:pic>
      <p:sp>
        <p:nvSpPr>
          <p:cNvPr id="293" name="Google Shape;293;p11"/>
          <p:cNvSpPr txBox="1"/>
          <p:nvPr>
            <p:ph type="title"/>
          </p:nvPr>
        </p:nvSpPr>
        <p:spPr>
          <a:xfrm>
            <a:off x="2388109" y="365125"/>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sz="4400">
                <a:solidFill>
                  <a:schemeClr val="lt1"/>
                </a:solidFill>
                <a:latin typeface="Arial"/>
                <a:ea typeface="Arial"/>
                <a:cs typeface="Arial"/>
                <a:sym typeface="Arial"/>
              </a:rPr>
              <a:t>Adaptive Learning Modules</a:t>
            </a:r>
            <a:endParaRPr>
              <a:solidFill>
                <a:schemeClr val="lt1"/>
              </a:solidFill>
              <a:latin typeface="Arial"/>
              <a:ea typeface="Arial"/>
              <a:cs typeface="Arial"/>
              <a:sym typeface="Arial"/>
            </a:endParaRPr>
          </a:p>
        </p:txBody>
      </p:sp>
      <p:sp>
        <p:nvSpPr>
          <p:cNvPr id="294" name="Google Shape;294;p11"/>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295" name="Google Shape;295;p11">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296" name="Google Shape;296;p11"/>
          <p:cNvSpPr txBox="1"/>
          <p:nvPr/>
        </p:nvSpPr>
        <p:spPr>
          <a:xfrm>
            <a:off x="4167714" y="1535627"/>
            <a:ext cx="3856500" cy="4807200"/>
          </a:xfrm>
          <a:prstGeom prst="rect">
            <a:avLst/>
          </a:prstGeom>
          <a:solidFill>
            <a:srgbClr val="F1F8EC"/>
          </a:solidFill>
          <a:ln cap="flat" cmpd="sng" w="12700">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16000"/>
              </a:lnSpc>
              <a:spcBef>
                <a:spcPts val="0"/>
              </a:spcBef>
              <a:spcAft>
                <a:spcPts val="0"/>
              </a:spcAft>
              <a:buNone/>
            </a:pPr>
            <a:r>
              <a:rPr b="1" lang="en-US" sz="1400">
                <a:solidFill>
                  <a:schemeClr val="dk1"/>
                </a:solidFill>
                <a:latin typeface="Rubik"/>
                <a:ea typeface="Rubik"/>
                <a:cs typeface="Rubik"/>
                <a:sym typeface="Rubik"/>
              </a:rPr>
              <a:t>🧠 Self-Paced Mastery Challenges</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lang="en-US" sz="1400">
                <a:solidFill>
                  <a:schemeClr val="dk1"/>
                </a:solidFill>
                <a:latin typeface="Rubik"/>
                <a:ea typeface="Rubik"/>
                <a:cs typeface="Rubik"/>
                <a:sym typeface="Rubik"/>
              </a:rPr>
              <a:t>Create a series of self-paced mastery modules that cover core skills. Students work through each module independently &amp; can only advance after demonstrating mastery through formative assessments. As they progress, each module builds on the last, reinforcing their understanding.</a:t>
            </a:r>
            <a:endParaRPr>
              <a:latin typeface="Rubik"/>
              <a:ea typeface="Rubik"/>
              <a:cs typeface="Rubik"/>
              <a:sym typeface="Rubik"/>
            </a:endParaRPr>
          </a:p>
          <a:p>
            <a:pPr indent="0" lvl="0" marL="0" marR="0" rtl="0" algn="l">
              <a:lnSpc>
                <a:spcPct val="116000"/>
              </a:lnSpc>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b="1" lang="en-US" sz="1400">
                <a:solidFill>
                  <a:schemeClr val="dk1"/>
                </a:solidFill>
                <a:latin typeface="Rubik"/>
                <a:ea typeface="Rubik"/>
                <a:cs typeface="Rubik"/>
                <a:sym typeface="Rubik"/>
              </a:rPr>
              <a:t>Geometry Example:</a:t>
            </a:r>
            <a:r>
              <a:rPr lang="en-US" sz="1400">
                <a:solidFill>
                  <a:schemeClr val="dk1"/>
                </a:solidFill>
                <a:latin typeface="Rubik"/>
                <a:ea typeface="Rubik"/>
                <a:cs typeface="Rubik"/>
                <a:sym typeface="Rubik"/>
              </a:rPr>
              <a:t> </a:t>
            </a:r>
            <a:endParaRPr>
              <a:latin typeface="Rubik"/>
              <a:ea typeface="Rubik"/>
              <a:cs typeface="Rubik"/>
              <a:sym typeface="Rubik"/>
            </a:endParaRPr>
          </a:p>
          <a:p>
            <a:pPr indent="-285750" lvl="0" marL="285750" marR="0" rtl="0" algn="l">
              <a:lnSpc>
                <a:spcPct val="116000"/>
              </a:lnSpc>
              <a:spcBef>
                <a:spcPts val="0"/>
              </a:spcBef>
              <a:spcAft>
                <a:spcPts val="0"/>
              </a:spcAft>
              <a:buClr>
                <a:schemeClr val="dk1"/>
              </a:buClr>
              <a:buSzPts val="1000"/>
              <a:buFont typeface="Rubik"/>
              <a:buChar char="•"/>
            </a:pPr>
            <a:r>
              <a:rPr lang="en-US" sz="1400">
                <a:solidFill>
                  <a:schemeClr val="dk1"/>
                </a:solidFill>
                <a:latin typeface="Rubik"/>
                <a:ea typeface="Rubik"/>
                <a:cs typeface="Rubik"/>
                <a:sym typeface="Rubik"/>
              </a:rPr>
              <a:t>Students start with a module on basic shapes &amp; properties. </a:t>
            </a:r>
            <a:endParaRPr>
              <a:latin typeface="Rubik"/>
              <a:ea typeface="Rubik"/>
              <a:cs typeface="Rubik"/>
              <a:sym typeface="Rubik"/>
            </a:endParaRPr>
          </a:p>
          <a:p>
            <a:pPr indent="-285750" lvl="0" marL="285750" marR="0" rtl="0" algn="l">
              <a:lnSpc>
                <a:spcPct val="116000"/>
              </a:lnSpc>
              <a:spcBef>
                <a:spcPts val="0"/>
              </a:spcBef>
              <a:spcAft>
                <a:spcPts val="0"/>
              </a:spcAft>
              <a:buClr>
                <a:schemeClr val="dk1"/>
              </a:buClr>
              <a:buSzPts val="1000"/>
              <a:buFont typeface="Rubik"/>
              <a:buChar char="•"/>
            </a:pPr>
            <a:r>
              <a:rPr lang="en-US" sz="1400">
                <a:solidFill>
                  <a:schemeClr val="dk1"/>
                </a:solidFill>
                <a:latin typeface="Rubik"/>
                <a:ea typeface="Rubik"/>
                <a:cs typeface="Rubik"/>
                <a:sym typeface="Rubik"/>
              </a:rPr>
              <a:t>After achieving mastery in these basics…</a:t>
            </a:r>
            <a:endParaRPr>
              <a:latin typeface="Rubik"/>
              <a:ea typeface="Rubik"/>
              <a:cs typeface="Rubik"/>
              <a:sym typeface="Rubik"/>
            </a:endParaRPr>
          </a:p>
          <a:p>
            <a:pPr indent="-285750" lvl="0" marL="285750" marR="0" rtl="0" algn="l">
              <a:lnSpc>
                <a:spcPct val="116000"/>
              </a:lnSpc>
              <a:spcBef>
                <a:spcPts val="0"/>
              </a:spcBef>
              <a:spcAft>
                <a:spcPts val="0"/>
              </a:spcAft>
              <a:buClr>
                <a:schemeClr val="dk1"/>
              </a:buClr>
              <a:buSzPts val="1000"/>
              <a:buFont typeface="Rubik"/>
              <a:buChar char="•"/>
            </a:pPr>
            <a:r>
              <a:rPr lang="en-US" sz="1400">
                <a:solidFill>
                  <a:schemeClr val="dk1"/>
                </a:solidFill>
                <a:latin typeface="Rubik"/>
                <a:ea typeface="Rubik"/>
                <a:cs typeface="Rubik"/>
                <a:sym typeface="Rubik"/>
              </a:rPr>
              <a:t>Module on angles, area, &amp; more complex figures.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lang="en-US" sz="1400">
                <a:solidFill>
                  <a:schemeClr val="dk1"/>
                </a:solidFill>
                <a:latin typeface="Rubik"/>
                <a:ea typeface="Rubik"/>
                <a:cs typeface="Rubik"/>
                <a:sym typeface="Rubik"/>
              </a:rPr>
              <a:t>Each module adapts to student responses, providing additional support in areas where students struggle.</a:t>
            </a:r>
            <a:endParaRPr>
              <a:latin typeface="Rubik"/>
              <a:ea typeface="Rubik"/>
              <a:cs typeface="Rubik"/>
              <a:sym typeface="Rubik"/>
            </a:endParaRPr>
          </a:p>
        </p:txBody>
      </p:sp>
      <p:sp>
        <p:nvSpPr>
          <p:cNvPr id="297" name="Google Shape;297;p11"/>
          <p:cNvSpPr txBox="1"/>
          <p:nvPr/>
        </p:nvSpPr>
        <p:spPr>
          <a:xfrm>
            <a:off x="235762" y="2287393"/>
            <a:ext cx="3741600" cy="4557300"/>
          </a:xfrm>
          <a:prstGeom prst="rect">
            <a:avLst/>
          </a:prstGeom>
          <a:solidFill>
            <a:srgbClr val="DDEAF6"/>
          </a:solidFill>
          <a:ln cap="flat" cmpd="sng" w="12700">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16000"/>
              </a:lnSpc>
              <a:spcBef>
                <a:spcPts val="0"/>
              </a:spcBef>
              <a:spcAft>
                <a:spcPts val="0"/>
              </a:spcAft>
              <a:buNone/>
            </a:pPr>
            <a:r>
              <a:rPr b="1" lang="en-US" sz="1400">
                <a:solidFill>
                  <a:schemeClr val="dk1"/>
                </a:solidFill>
                <a:latin typeface="Rubik"/>
                <a:ea typeface="Rubik"/>
                <a:cs typeface="Rubik"/>
                <a:sym typeface="Rubik"/>
              </a:rPr>
              <a:t>🧐 Reflection Checkpoints</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lang="en-US" sz="1400">
                <a:solidFill>
                  <a:schemeClr val="dk1"/>
                </a:solidFill>
                <a:latin typeface="Rubik"/>
                <a:ea typeface="Rubik"/>
                <a:cs typeface="Rubik"/>
                <a:sym typeface="Rubik"/>
              </a:rPr>
              <a:t>Set up regular reflection checkpoints within the modules where students review their recent work &amp; performance. Students identify feedback on their strengths &amp; areas for improvement. Students write a brief reflection on their progress &amp; next steps.</a:t>
            </a:r>
            <a:endParaRPr>
              <a:latin typeface="Rubik"/>
              <a:ea typeface="Rubik"/>
              <a:cs typeface="Rubik"/>
              <a:sym typeface="Rubik"/>
            </a:endParaRPr>
          </a:p>
          <a:p>
            <a:pPr indent="0" lvl="0" marL="0" marR="0" rtl="0" algn="l">
              <a:lnSpc>
                <a:spcPct val="116000"/>
              </a:lnSpc>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b="1" lang="en-US" sz="1400">
                <a:solidFill>
                  <a:schemeClr val="dk1"/>
                </a:solidFill>
                <a:latin typeface="Rubik"/>
                <a:ea typeface="Rubik"/>
                <a:cs typeface="Rubik"/>
                <a:sym typeface="Rubik"/>
              </a:rPr>
              <a:t>Chemistry Example:</a:t>
            </a:r>
            <a:endParaRPr b="1" sz="1400">
              <a:solidFill>
                <a:schemeClr val="dk1"/>
              </a:solidFill>
              <a:latin typeface="Rubik"/>
              <a:ea typeface="Rubik"/>
              <a:cs typeface="Rubik"/>
              <a:sym typeface="Rubik"/>
            </a:endParaRPr>
          </a:p>
          <a:p>
            <a:pPr indent="-285750" lvl="0" marL="285750" marR="0" rtl="0" algn="l">
              <a:lnSpc>
                <a:spcPct val="116000"/>
              </a:lnSpc>
              <a:spcBef>
                <a:spcPts val="0"/>
              </a:spcBef>
              <a:spcAft>
                <a:spcPts val="0"/>
              </a:spcAft>
              <a:buClr>
                <a:schemeClr val="dk1"/>
              </a:buClr>
              <a:buSzPts val="1000"/>
              <a:buFont typeface="Rubik"/>
              <a:buChar char="•"/>
            </a:pPr>
            <a:r>
              <a:rPr lang="en-US" sz="1400">
                <a:solidFill>
                  <a:schemeClr val="dk1"/>
                </a:solidFill>
                <a:latin typeface="Rubik"/>
                <a:ea typeface="Rubik"/>
                <a:cs typeface="Rubik"/>
                <a:sym typeface="Rubik"/>
              </a:rPr>
              <a:t>Students complete reflection questions every two weeks, summarizing what concepts felt difficult &amp; how they </a:t>
            </a:r>
            <a:r>
              <a:rPr lang="en-US">
                <a:solidFill>
                  <a:schemeClr val="dk1"/>
                </a:solidFill>
                <a:latin typeface="Rubik"/>
                <a:ea typeface="Rubik"/>
                <a:cs typeface="Rubik"/>
                <a:sym typeface="Rubik"/>
              </a:rPr>
              <a:t>overcome</a:t>
            </a:r>
            <a:r>
              <a:rPr lang="en-US" sz="1400">
                <a:solidFill>
                  <a:schemeClr val="dk1"/>
                </a:solidFill>
                <a:latin typeface="Rubik"/>
                <a:ea typeface="Rubik"/>
                <a:cs typeface="Rubik"/>
                <a:sym typeface="Rubik"/>
              </a:rPr>
              <a:t> these challenges. </a:t>
            </a:r>
            <a:endParaRPr>
              <a:latin typeface="Rubik"/>
              <a:ea typeface="Rubik"/>
              <a:cs typeface="Rubik"/>
              <a:sym typeface="Rubik"/>
            </a:endParaRPr>
          </a:p>
          <a:p>
            <a:pPr indent="0" lvl="0" marL="0" marR="0" rtl="0" algn="l">
              <a:lnSpc>
                <a:spcPct val="116000"/>
              </a:lnSpc>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lang="en-US" sz="1400">
                <a:solidFill>
                  <a:schemeClr val="dk1"/>
                </a:solidFill>
                <a:latin typeface="Rubik"/>
                <a:ea typeface="Rubik"/>
                <a:cs typeface="Rubik"/>
                <a:sym typeface="Rubik"/>
              </a:rPr>
              <a:t>The module suggests additional exercises, resources, and/or strategies for challenging areas.</a:t>
            </a:r>
            <a:endParaRPr>
              <a:latin typeface="Rubik"/>
              <a:ea typeface="Rubik"/>
              <a:cs typeface="Rubik"/>
              <a:sym typeface="Rubik"/>
            </a:endParaRPr>
          </a:p>
        </p:txBody>
      </p:sp>
      <p:sp>
        <p:nvSpPr>
          <p:cNvPr id="298" name="Google Shape;298;p11"/>
          <p:cNvSpPr txBox="1"/>
          <p:nvPr/>
        </p:nvSpPr>
        <p:spPr>
          <a:xfrm>
            <a:off x="8214707" y="1851284"/>
            <a:ext cx="3741600" cy="4238400"/>
          </a:xfrm>
          <a:prstGeom prst="rect">
            <a:avLst/>
          </a:prstGeom>
          <a:solidFill>
            <a:srgbClr val="FCEEE4"/>
          </a:solidFill>
          <a:ln cap="flat" cmpd="sng" w="12700">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1"/>
                </a:solidFill>
                <a:latin typeface="Rubik"/>
                <a:ea typeface="Rubik"/>
                <a:cs typeface="Rubik"/>
                <a:sym typeface="Rubik"/>
              </a:rPr>
              <a:t>🎯 Targeted Knowledge Refreshers</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lang="en-US" sz="1400">
                <a:solidFill>
                  <a:schemeClr val="dk1"/>
                </a:solidFill>
                <a:latin typeface="Rubik"/>
                <a:ea typeface="Rubik"/>
                <a:cs typeface="Rubik"/>
                <a:sym typeface="Rubik"/>
              </a:rPr>
              <a:t>Have students participate in a targeted concept review module that addresses content from previous lessons. The module assesses their understanding &amp; adapts to reinforce areas where they may need a refresher, providing quick practice before new material is introduced.</a:t>
            </a:r>
            <a:endParaRPr>
              <a:latin typeface="Rubik"/>
              <a:ea typeface="Rubik"/>
              <a:cs typeface="Rubik"/>
              <a:sym typeface="Rubik"/>
            </a:endParaRPr>
          </a:p>
          <a:p>
            <a:pPr indent="0" lvl="0" marL="0" marR="0" rtl="0" algn="l">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b="1" lang="en-US" sz="1400">
                <a:solidFill>
                  <a:schemeClr val="dk1"/>
                </a:solidFill>
                <a:latin typeface="Rubik"/>
                <a:ea typeface="Rubik"/>
                <a:cs typeface="Rubik"/>
                <a:sym typeface="Rubik"/>
              </a:rPr>
              <a:t>Biology Example: </a:t>
            </a:r>
            <a:endParaRPr>
              <a:latin typeface="Rubik"/>
              <a:ea typeface="Rubik"/>
              <a:cs typeface="Rubik"/>
              <a:sym typeface="Rubik"/>
            </a:endParaRPr>
          </a:p>
          <a:p>
            <a:pPr indent="-285750" lvl="0" marL="285750" marR="0" rtl="0" algn="l">
              <a:lnSpc>
                <a:spcPct val="116000"/>
              </a:lnSpc>
              <a:spcBef>
                <a:spcPts val="0"/>
              </a:spcBef>
              <a:spcAft>
                <a:spcPts val="0"/>
              </a:spcAft>
              <a:buClr>
                <a:schemeClr val="dk1"/>
              </a:buClr>
              <a:buSzPts val="1000"/>
              <a:buFont typeface="Rubik"/>
              <a:buChar char="•"/>
            </a:pPr>
            <a:r>
              <a:rPr lang="en-US" sz="1400">
                <a:solidFill>
                  <a:schemeClr val="dk1"/>
                </a:solidFill>
                <a:latin typeface="Rubik"/>
                <a:ea typeface="Rubik"/>
                <a:cs typeface="Rubik"/>
                <a:sym typeface="Rubik"/>
              </a:rPr>
              <a:t>Students complete a weekly review module that revisits past topics like cell structure or ecosystems. </a:t>
            </a:r>
            <a:endParaRPr>
              <a:latin typeface="Rubik"/>
              <a:ea typeface="Rubik"/>
              <a:cs typeface="Rubik"/>
              <a:sym typeface="Rubik"/>
            </a:endParaRPr>
          </a:p>
          <a:p>
            <a:pPr indent="0" lvl="0" marL="0" marR="0" rtl="0" algn="l">
              <a:lnSpc>
                <a:spcPct val="116000"/>
              </a:lnSpc>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lang="en-US" sz="1400">
                <a:solidFill>
                  <a:schemeClr val="dk1"/>
                </a:solidFill>
                <a:latin typeface="Rubik"/>
                <a:ea typeface="Rubik"/>
                <a:cs typeface="Rubik"/>
                <a:sym typeface="Rubik"/>
              </a:rPr>
              <a:t>If they struggle with certain concepts, the module offers additional examples or questions to clarify.</a:t>
            </a:r>
            <a:endParaRPr>
              <a:latin typeface="Rubik"/>
              <a:ea typeface="Rubik"/>
              <a:cs typeface="Rubik"/>
              <a:sym typeface="Rubik"/>
            </a:endParaRPr>
          </a:p>
        </p:txBody>
      </p:sp>
      <p:pic>
        <p:nvPicPr>
          <p:cNvPr id="299" name="Google Shape;299;p11"/>
          <p:cNvPicPr preferRelativeResize="0"/>
          <p:nvPr/>
        </p:nvPicPr>
        <p:blipFill rotWithShape="1">
          <a:blip r:embed="rId7">
            <a:alphaModFix/>
          </a:blip>
          <a:srcRect b="0" l="0" r="0" t="0"/>
          <a:stretch/>
        </p:blipFill>
        <p:spPr>
          <a:xfrm>
            <a:off x="1507356" y="1485867"/>
            <a:ext cx="1952625" cy="752475"/>
          </a:xfrm>
          <a:prstGeom prst="rect">
            <a:avLst/>
          </a:prstGeom>
          <a:noFill/>
          <a:ln>
            <a:noFill/>
          </a:ln>
        </p:spPr>
      </p:pic>
      <p:grpSp>
        <p:nvGrpSpPr>
          <p:cNvPr id="300" name="Google Shape;300;p11"/>
          <p:cNvGrpSpPr/>
          <p:nvPr/>
        </p:nvGrpSpPr>
        <p:grpSpPr>
          <a:xfrm>
            <a:off x="60960" y="39084"/>
            <a:ext cx="1719073" cy="1708236"/>
            <a:chOff x="60960" y="39084"/>
            <a:chExt cx="1719073" cy="1708236"/>
          </a:xfrm>
        </p:grpSpPr>
        <p:pic>
          <p:nvPicPr>
            <p:cNvPr id="301" name="Google Shape;301;p11"/>
            <p:cNvPicPr preferRelativeResize="0"/>
            <p:nvPr/>
          </p:nvPicPr>
          <p:blipFill rotWithShape="1">
            <a:blip r:embed="rId8">
              <a:alphaModFix/>
            </a:blip>
            <a:srcRect b="629" l="0" r="0" t="0"/>
            <a:stretch/>
          </p:blipFill>
          <p:spPr>
            <a:xfrm>
              <a:off x="60960" y="39084"/>
              <a:ext cx="1719073" cy="1708236"/>
            </a:xfrm>
            <a:prstGeom prst="rect">
              <a:avLst/>
            </a:prstGeom>
            <a:noFill/>
            <a:ln>
              <a:noFill/>
            </a:ln>
          </p:spPr>
        </p:pic>
        <p:pic>
          <p:nvPicPr>
            <p:cNvPr descr="Ai Vector Art PNG Images | Free Download On Pngtree" id="302" name="Google Shape;302;p11"/>
            <p:cNvPicPr preferRelativeResize="0"/>
            <p:nvPr/>
          </p:nvPicPr>
          <p:blipFill rotWithShape="1">
            <a:blip r:embed="rId9">
              <a:alphaModFix/>
            </a:blip>
            <a:srcRect b="0" l="0" r="0" t="0"/>
            <a:stretch/>
          </p:blipFill>
          <p:spPr>
            <a:xfrm flipH="1">
              <a:off x="231701" y="407645"/>
              <a:ext cx="1339675" cy="133967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97"/>
                                        </p:tgtEl>
                                        <p:attrNameLst>
                                          <p:attrName>style.visibility</p:attrName>
                                        </p:attrNameLst>
                                      </p:cBhvr>
                                      <p:to>
                                        <p:strVal val="visible"/>
                                      </p:to>
                                    </p:set>
                                    <p:anim calcmode="lin" valueType="num">
                                      <p:cBhvr additive="base">
                                        <p:cTn dur="500"/>
                                        <p:tgtEl>
                                          <p:spTgt spid="29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96"/>
                                        </p:tgtEl>
                                        <p:attrNameLst>
                                          <p:attrName>style.visibility</p:attrName>
                                        </p:attrNameLst>
                                      </p:cBhvr>
                                      <p:to>
                                        <p:strVal val="visible"/>
                                      </p:to>
                                    </p:set>
                                    <p:anim calcmode="lin" valueType="num">
                                      <p:cBhvr additive="base">
                                        <p:cTn dur="500"/>
                                        <p:tgtEl>
                                          <p:spTgt spid="29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500"/>
                                        <p:tgtEl>
                                          <p:spTgt spid="29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12"/>
          <p:cNvPicPr preferRelativeResize="0"/>
          <p:nvPr/>
        </p:nvPicPr>
        <p:blipFill rotWithShape="1">
          <a:blip r:embed="rId3">
            <a:alphaModFix/>
          </a:blip>
          <a:srcRect b="41405" l="0" r="0" t="41405"/>
          <a:stretch/>
        </p:blipFill>
        <p:spPr>
          <a:xfrm>
            <a:off x="1853185" y="392049"/>
            <a:ext cx="10338815" cy="999744"/>
          </a:xfrm>
          <a:prstGeom prst="rect">
            <a:avLst/>
          </a:prstGeom>
          <a:noFill/>
          <a:ln>
            <a:noFill/>
          </a:ln>
        </p:spPr>
      </p:pic>
      <p:sp>
        <p:nvSpPr>
          <p:cNvPr id="309" name="Google Shape;309;p12"/>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310" name="Google Shape;310;p12">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311" name="Google Shape;311;p12"/>
          <p:cNvSpPr txBox="1"/>
          <p:nvPr/>
        </p:nvSpPr>
        <p:spPr>
          <a:xfrm>
            <a:off x="380244" y="1961027"/>
            <a:ext cx="2379573" cy="861774"/>
          </a:xfrm>
          <a:prstGeom prst="rect">
            <a:avLst/>
          </a:prstGeom>
          <a:solidFill>
            <a:schemeClr val="lt1"/>
          </a:solidFill>
          <a:ln cap="flat" cmpd="sng" w="9525">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u="sng">
                <a:solidFill>
                  <a:schemeClr val="dk1"/>
                </a:solidFill>
                <a:latin typeface="Arial"/>
                <a:ea typeface="Arial"/>
                <a:cs typeface="Arial"/>
                <a:sym typeface="Arial"/>
                <a:hlinkClick r:id="rId7">
                  <a:extLst>
                    <a:ext uri="{A12FA001-AC4F-418D-AE19-62706E023703}">
                      <ahyp:hlinkClr val="tx"/>
                    </a:ext>
                  </a:extLst>
                </a:hlinkClick>
              </a:rPr>
              <a:t>Role Play Simulation for AI Conversation</a:t>
            </a:r>
            <a:endParaRPr b="1" sz="1800">
              <a:solidFill>
                <a:schemeClr val="dk1"/>
              </a:solidFill>
              <a:latin typeface="Arial"/>
              <a:ea typeface="Arial"/>
              <a:cs typeface="Arial"/>
              <a:sym typeface="Arial"/>
            </a:endParaRPr>
          </a:p>
          <a:p>
            <a:pPr indent="0" lvl="0" marL="0" marR="0" rtl="0" algn="ctr">
              <a:spcBef>
                <a:spcPts val="0"/>
              </a:spcBef>
              <a:spcAft>
                <a:spcPts val="0"/>
              </a:spcAft>
              <a:buNone/>
            </a:pPr>
            <a:r>
              <a:rPr i="1" lang="en-US" sz="1400">
                <a:solidFill>
                  <a:schemeClr val="dk1"/>
                </a:solidFill>
                <a:latin typeface="Arial"/>
                <a:ea typeface="Arial"/>
                <a:cs typeface="Arial"/>
                <a:sym typeface="Arial"/>
              </a:rPr>
              <a:t>NEW!!!</a:t>
            </a:r>
            <a:endParaRPr/>
          </a:p>
        </p:txBody>
      </p:sp>
      <p:sp>
        <p:nvSpPr>
          <p:cNvPr id="312" name="Google Shape;312;p12"/>
          <p:cNvSpPr txBox="1"/>
          <p:nvPr>
            <p:ph type="title"/>
          </p:nvPr>
        </p:nvSpPr>
        <p:spPr>
          <a:xfrm>
            <a:off x="2388109" y="313634"/>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AI Conversations</a:t>
            </a:r>
            <a:endParaRPr>
              <a:solidFill>
                <a:srgbClr val="FF0000"/>
              </a:solidFill>
              <a:latin typeface="Arial"/>
              <a:ea typeface="Arial"/>
              <a:cs typeface="Arial"/>
              <a:sym typeface="Arial"/>
            </a:endParaRPr>
          </a:p>
        </p:txBody>
      </p:sp>
      <p:graphicFrame>
        <p:nvGraphicFramePr>
          <p:cNvPr id="313" name="Google Shape;313;p12"/>
          <p:cNvGraphicFramePr/>
          <p:nvPr/>
        </p:nvGraphicFramePr>
        <p:xfrm>
          <a:off x="3109348" y="1649133"/>
          <a:ext cx="3000000" cy="3000000"/>
        </p:xfrm>
        <a:graphic>
          <a:graphicData uri="http://schemas.openxmlformats.org/drawingml/2006/table">
            <a:tbl>
              <a:tblPr>
                <a:noFill/>
                <a:tableStyleId>{665211FB-30AD-4F61-8384-ECB7ECA784F8}</a:tableStyleId>
              </a:tblPr>
              <a:tblGrid>
                <a:gridCol w="4273875"/>
                <a:gridCol w="4273875"/>
              </a:tblGrid>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Real-World Contexts</a:t>
                      </a:r>
                      <a:endParaRPr/>
                    </a:p>
                    <a:p>
                      <a:pPr indent="0" lvl="0" marL="0" marR="0" rtl="0" algn="l">
                        <a:spcBef>
                          <a:spcPts val="0"/>
                        </a:spcBef>
                        <a:spcAft>
                          <a:spcPts val="0"/>
                        </a:spcAft>
                        <a:buNone/>
                      </a:pPr>
                      <a:r>
                        <a:rPr lang="en-US" sz="1600">
                          <a:latin typeface="Arial"/>
                          <a:ea typeface="Arial"/>
                          <a:cs typeface="Arial"/>
                          <a:sym typeface="Arial"/>
                        </a:rPr>
                        <a:t>Role-play simulations immerse students in realistic scenarios, helping them see how theoretical knowledge applies practically to real-world issues.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1F8EC"/>
                    </a:solidFill>
                  </a:tcPr>
                </a:tc>
                <a:tc>
                  <a:txBody>
                    <a:bodyPr/>
                    <a:lstStyle/>
                    <a:p>
                      <a:pPr indent="0" lvl="0" marL="0" marR="0" rtl="0" algn="l">
                        <a:lnSpc>
                          <a:spcPct val="100000"/>
                        </a:lnSpc>
                        <a:spcBef>
                          <a:spcPts val="0"/>
                        </a:spcBef>
                        <a:spcAft>
                          <a:spcPts val="0"/>
                        </a:spcAft>
                        <a:buClr>
                          <a:srgbClr val="000000"/>
                        </a:buClr>
                        <a:buSzPts val="1600"/>
                        <a:buFont typeface="Arial"/>
                        <a:buNone/>
                      </a:pPr>
                      <a:r>
                        <a:rPr b="1" i="0" lang="en-US" sz="1600">
                          <a:solidFill>
                            <a:srgbClr val="000000"/>
                          </a:solidFill>
                          <a:latin typeface="Arial"/>
                          <a:ea typeface="Arial"/>
                          <a:cs typeface="Arial"/>
                          <a:sym typeface="Arial"/>
                        </a:rPr>
                        <a:t>🔎</a:t>
                      </a:r>
                      <a:r>
                        <a:rPr b="0" i="0" lang="en-US" sz="1600">
                          <a:solidFill>
                            <a:srgbClr val="000000"/>
                          </a:solidFill>
                          <a:latin typeface="Arial"/>
                          <a:ea typeface="Arial"/>
                          <a:cs typeface="Arial"/>
                          <a:sym typeface="Arial"/>
                        </a:rPr>
                        <a:t> </a:t>
                      </a:r>
                      <a:r>
                        <a:rPr b="1" lang="en-US" sz="1600">
                          <a:solidFill>
                            <a:schemeClr val="dk1"/>
                          </a:solidFill>
                          <a:latin typeface="Arial"/>
                          <a:ea typeface="Arial"/>
                          <a:cs typeface="Arial"/>
                          <a:sym typeface="Arial"/>
                        </a:rPr>
                        <a:t>Encourages Active Problem-Solving</a:t>
                      </a:r>
                      <a:endParaRPr/>
                    </a:p>
                    <a:p>
                      <a:pPr indent="0" lvl="0" marL="0" marR="0" rtl="0" algn="l">
                        <a:lnSpc>
                          <a:spcPct val="100000"/>
                        </a:lnSpc>
                        <a:spcBef>
                          <a:spcPts val="0"/>
                        </a:spcBef>
                        <a:spcAft>
                          <a:spcPts val="0"/>
                        </a:spcAft>
                        <a:buClr>
                          <a:schemeClr val="dk1"/>
                        </a:buClr>
                        <a:buSzPts val="1600"/>
                        <a:buFont typeface="Arial"/>
                        <a:buNone/>
                      </a:pPr>
                      <a:r>
                        <a:rPr lang="en-US" sz="1600">
                          <a:latin typeface="Arial"/>
                          <a:ea typeface="Arial"/>
                          <a:cs typeface="Arial"/>
                          <a:sym typeface="Arial"/>
                        </a:rPr>
                        <a:t>Simulations require students to analyze, decide, &amp; anticipate outcomes, fostering critical thinking as they tackle open-ended PBL challenges.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BE4D4"/>
                    </a:solidFill>
                  </a:tcPr>
                </a:tc>
              </a:tr>
              <a:tr h="1323975">
                <a:tc>
                  <a:txBody>
                    <a:bodyPr/>
                    <a:lstStyle/>
                    <a:p>
                      <a:pPr indent="0" lvl="0" marL="0" marR="0" rtl="0" algn="l">
                        <a:spcBef>
                          <a:spcPts val="0"/>
                        </a:spcBef>
                        <a:spcAft>
                          <a:spcPts val="0"/>
                        </a:spcAft>
                        <a:buNone/>
                      </a:pPr>
                      <a:r>
                        <a:rPr b="1" lang="en-US" sz="1600">
                          <a:solidFill>
                            <a:schemeClr val="dk1"/>
                          </a:solidFill>
                          <a:latin typeface="Arial"/>
                          <a:ea typeface="Arial"/>
                          <a:cs typeface="Arial"/>
                          <a:sym typeface="Arial"/>
                        </a:rPr>
                        <a:t>💬 Enhances Communication Skills</a:t>
                      </a:r>
                      <a:endParaRPr/>
                    </a:p>
                    <a:p>
                      <a:pPr indent="0" lvl="0" marL="0" marR="0" rtl="0" algn="l">
                        <a:spcBef>
                          <a:spcPts val="0"/>
                        </a:spcBef>
                        <a:spcAft>
                          <a:spcPts val="0"/>
                        </a:spcAft>
                        <a:buNone/>
                      </a:pPr>
                      <a:r>
                        <a:rPr lang="en-US" sz="1600">
                          <a:latin typeface="Arial"/>
                          <a:ea typeface="Arial"/>
                          <a:cs typeface="Arial"/>
                          <a:sym typeface="Arial"/>
                        </a:rPr>
                        <a:t>Simulations can mirror professional environments, helping students develop effective communication skills</a:t>
                      </a:r>
                      <a:endParaRPr b="1" sz="1600">
                        <a:solidFill>
                          <a:schemeClr val="dk1"/>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FF7E1"/>
                    </a:solidFill>
                  </a:tcPr>
                </a:tc>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Promotes Perspective</a:t>
                      </a:r>
                      <a:endParaRPr/>
                    </a:p>
                    <a:p>
                      <a:pPr indent="0" lvl="0" marL="0" marR="0" rtl="0" algn="l">
                        <a:spcBef>
                          <a:spcPts val="0"/>
                        </a:spcBef>
                        <a:spcAft>
                          <a:spcPts val="0"/>
                        </a:spcAft>
                        <a:buNone/>
                      </a:pPr>
                      <a:r>
                        <a:rPr lang="en-US" sz="1600">
                          <a:latin typeface="Arial"/>
                          <a:ea typeface="Arial"/>
                          <a:cs typeface="Arial"/>
                          <a:sym typeface="Arial"/>
                        </a:rPr>
                        <a:t>Students learn to view issues from multiple perspectives, building empathy &amp; a nuanced understanding of viewpoints.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EFF5FB"/>
                    </a:solidFill>
                  </a:tcPr>
                </a:tc>
              </a:tr>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Immediate Application of Knowledge</a:t>
                      </a:r>
                      <a:endParaRPr/>
                    </a:p>
                    <a:p>
                      <a:pPr indent="0" lvl="0" marL="0" marR="0" rtl="0" algn="l">
                        <a:spcBef>
                          <a:spcPts val="0"/>
                        </a:spcBef>
                        <a:spcAft>
                          <a:spcPts val="0"/>
                        </a:spcAft>
                        <a:buNone/>
                      </a:pPr>
                      <a:r>
                        <a:rPr lang="en-US" sz="1600">
                          <a:latin typeface="Arial"/>
                          <a:ea typeface="Arial"/>
                          <a:cs typeface="Arial"/>
                          <a:sym typeface="Arial"/>
                        </a:rPr>
                        <a:t>apply knowledge in real-time, with feedback from peers or instructors, reinforcing learning &amp; identifying knowledge.</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FEFFF"/>
                    </a:solidFill>
                  </a:tcPr>
                </a:tc>
                <a:tc>
                  <a:txBody>
                    <a:bodyPr/>
                    <a:lstStyle/>
                    <a:p>
                      <a:pPr indent="0" lvl="0" marL="0" marR="0" rtl="0" algn="l">
                        <a:spcBef>
                          <a:spcPts val="0"/>
                        </a:spcBef>
                        <a:spcAft>
                          <a:spcPts val="0"/>
                        </a:spcAft>
                        <a:buNone/>
                      </a:pPr>
                      <a:r>
                        <a:rPr b="1" lang="en-US" sz="1600">
                          <a:solidFill>
                            <a:schemeClr val="dk1"/>
                          </a:solidFill>
                          <a:latin typeface="Arial"/>
                          <a:ea typeface="Arial"/>
                          <a:cs typeface="Arial"/>
                          <a:sym typeface="Arial"/>
                        </a:rPr>
                        <a:t>🕹️ Interactive Learning</a:t>
                      </a:r>
                      <a:endParaRPr/>
                    </a:p>
                    <a:p>
                      <a:pPr indent="0" lvl="0" marL="0" marR="0" rtl="0" algn="l">
                        <a:spcBef>
                          <a:spcPts val="0"/>
                        </a:spcBef>
                        <a:spcAft>
                          <a:spcPts val="0"/>
                        </a:spcAft>
                        <a:buNone/>
                      </a:pPr>
                      <a:r>
                        <a:rPr lang="en-US" sz="1600">
                          <a:latin typeface="Arial"/>
                          <a:ea typeface="Arial"/>
                          <a:cs typeface="Arial"/>
                          <a:sym typeface="Arial"/>
                        </a:rPr>
                        <a:t>Simulations enhance interactivity &amp; engagement, which is particularly valuable in PBL to sustain motivation on complex, long-term projects.</a:t>
                      </a:r>
                      <a:endParaRPr sz="1600">
                        <a:solidFill>
                          <a:schemeClr val="dk1"/>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1EEE7"/>
                    </a:solidFill>
                  </a:tcPr>
                </a:tc>
              </a:tr>
            </a:tbl>
          </a:graphicData>
        </a:graphic>
      </p:graphicFrame>
      <p:pic>
        <p:nvPicPr>
          <p:cNvPr id="314" name="Google Shape;314;p12"/>
          <p:cNvPicPr preferRelativeResize="0"/>
          <p:nvPr/>
        </p:nvPicPr>
        <p:blipFill rotWithShape="1">
          <a:blip r:embed="rId8">
            <a:alphaModFix/>
          </a:blip>
          <a:srcRect b="8990" l="8176" r="6812" t="7812"/>
          <a:stretch/>
        </p:blipFill>
        <p:spPr>
          <a:xfrm>
            <a:off x="380244" y="3059066"/>
            <a:ext cx="2598345" cy="1861467"/>
          </a:xfrm>
          <a:prstGeom prst="rect">
            <a:avLst/>
          </a:prstGeom>
          <a:noFill/>
          <a:ln>
            <a:noFill/>
          </a:ln>
        </p:spPr>
      </p:pic>
      <p:pic>
        <p:nvPicPr>
          <p:cNvPr id="315" name="Google Shape;315;p12"/>
          <p:cNvPicPr preferRelativeResize="0"/>
          <p:nvPr/>
        </p:nvPicPr>
        <p:blipFill rotWithShape="1">
          <a:blip r:embed="rId9">
            <a:alphaModFix/>
          </a:blip>
          <a:srcRect b="13302" l="15000" r="13473" t="13438"/>
          <a:stretch/>
        </p:blipFill>
        <p:spPr>
          <a:xfrm>
            <a:off x="894288" y="4973710"/>
            <a:ext cx="1493821" cy="1530036"/>
          </a:xfrm>
          <a:prstGeom prst="rect">
            <a:avLst/>
          </a:prstGeom>
          <a:noFill/>
          <a:ln>
            <a:noFill/>
          </a:ln>
        </p:spPr>
      </p:pic>
      <p:grpSp>
        <p:nvGrpSpPr>
          <p:cNvPr id="316" name="Google Shape;316;p12"/>
          <p:cNvGrpSpPr/>
          <p:nvPr/>
        </p:nvGrpSpPr>
        <p:grpSpPr>
          <a:xfrm>
            <a:off x="60960" y="39084"/>
            <a:ext cx="1719073" cy="1708236"/>
            <a:chOff x="60960" y="39084"/>
            <a:chExt cx="1719073" cy="1708236"/>
          </a:xfrm>
        </p:grpSpPr>
        <p:pic>
          <p:nvPicPr>
            <p:cNvPr id="317" name="Google Shape;317;p12"/>
            <p:cNvPicPr preferRelativeResize="0"/>
            <p:nvPr/>
          </p:nvPicPr>
          <p:blipFill rotWithShape="1">
            <a:blip r:embed="rId10">
              <a:alphaModFix/>
            </a:blip>
            <a:srcRect b="629" l="0" r="0" t="0"/>
            <a:stretch/>
          </p:blipFill>
          <p:spPr>
            <a:xfrm>
              <a:off x="60960" y="39084"/>
              <a:ext cx="1719073" cy="1708236"/>
            </a:xfrm>
            <a:prstGeom prst="rect">
              <a:avLst/>
            </a:prstGeom>
            <a:noFill/>
            <a:ln>
              <a:noFill/>
            </a:ln>
          </p:spPr>
        </p:pic>
        <p:pic>
          <p:nvPicPr>
            <p:cNvPr descr="Ai Vector Art PNG Images | Free Download On Pngtree" id="318" name="Google Shape;318;p12"/>
            <p:cNvPicPr preferRelativeResize="0"/>
            <p:nvPr/>
          </p:nvPicPr>
          <p:blipFill rotWithShape="1">
            <a:blip r:embed="rId11">
              <a:alphaModFix/>
            </a:blip>
            <a:srcRect b="0" l="0" r="0" t="0"/>
            <a:stretch/>
          </p:blipFill>
          <p:spPr>
            <a:xfrm flipH="1">
              <a:off x="231701" y="407645"/>
              <a:ext cx="1339675" cy="1339675"/>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id="324" name="Google Shape;324;p13"/>
          <p:cNvPicPr preferRelativeResize="0"/>
          <p:nvPr/>
        </p:nvPicPr>
        <p:blipFill rotWithShape="1">
          <a:blip r:embed="rId3">
            <a:alphaModFix/>
          </a:blip>
          <a:srcRect b="41405" l="0" r="0" t="41405"/>
          <a:stretch/>
        </p:blipFill>
        <p:spPr>
          <a:xfrm>
            <a:off x="1853185" y="392049"/>
            <a:ext cx="10338815" cy="999744"/>
          </a:xfrm>
          <a:prstGeom prst="rect">
            <a:avLst/>
          </a:prstGeom>
          <a:noFill/>
          <a:ln>
            <a:noFill/>
          </a:ln>
        </p:spPr>
      </p:pic>
      <p:sp>
        <p:nvSpPr>
          <p:cNvPr id="325" name="Google Shape;325;p13"/>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326" name="Google Shape;326;p13">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327" name="Google Shape;327;p13"/>
          <p:cNvSpPr txBox="1"/>
          <p:nvPr>
            <p:ph type="title"/>
          </p:nvPr>
        </p:nvSpPr>
        <p:spPr>
          <a:xfrm>
            <a:off x="2388109" y="313634"/>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AI Conversations</a:t>
            </a:r>
            <a:endParaRPr/>
          </a:p>
        </p:txBody>
      </p:sp>
      <p:sp>
        <p:nvSpPr>
          <p:cNvPr id="328" name="Google Shape;328;p13"/>
          <p:cNvSpPr txBox="1"/>
          <p:nvPr/>
        </p:nvSpPr>
        <p:spPr>
          <a:xfrm>
            <a:off x="8431319" y="1639222"/>
            <a:ext cx="1962059" cy="584775"/>
          </a:xfrm>
          <a:prstGeom prst="rect">
            <a:avLst/>
          </a:prstGeom>
          <a:solidFill>
            <a:schemeClr val="lt1"/>
          </a:solidFill>
          <a:ln cap="flat" cmpd="sng" w="9525">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u="sng">
                <a:solidFill>
                  <a:schemeClr val="dk1"/>
                </a:solidFill>
                <a:latin typeface="Arial"/>
                <a:ea typeface="Arial"/>
                <a:cs typeface="Arial"/>
                <a:sym typeface="Arial"/>
                <a:hlinkClick r:id="rId7">
                  <a:extLst>
                    <a:ext uri="{A12FA001-AC4F-418D-AE19-62706E023703}">
                      <ahyp:hlinkClr val="tx"/>
                    </a:ext>
                  </a:extLst>
                </a:hlinkClick>
              </a:rPr>
              <a:t>AI Conversations</a:t>
            </a:r>
            <a:endParaRPr b="1" sz="1800">
              <a:solidFill>
                <a:schemeClr val="dk1"/>
              </a:solidFill>
              <a:latin typeface="Arial"/>
              <a:ea typeface="Arial"/>
              <a:cs typeface="Arial"/>
              <a:sym typeface="Arial"/>
            </a:endParaRPr>
          </a:p>
          <a:p>
            <a:pPr indent="0" lvl="0" marL="0" marR="0" rtl="0" algn="ctr">
              <a:spcBef>
                <a:spcPts val="0"/>
              </a:spcBef>
              <a:spcAft>
                <a:spcPts val="0"/>
              </a:spcAft>
              <a:buNone/>
            </a:pPr>
            <a:r>
              <a:rPr i="1" lang="en-US" sz="1400">
                <a:solidFill>
                  <a:schemeClr val="dk1"/>
                </a:solidFill>
                <a:latin typeface="Arial"/>
                <a:ea typeface="Arial"/>
                <a:cs typeface="Arial"/>
                <a:sym typeface="Arial"/>
              </a:rPr>
              <a:t>NEW!!!</a:t>
            </a:r>
            <a:endParaRPr/>
          </a:p>
        </p:txBody>
      </p:sp>
      <p:grpSp>
        <p:nvGrpSpPr>
          <p:cNvPr id="329" name="Google Shape;329;p13"/>
          <p:cNvGrpSpPr/>
          <p:nvPr/>
        </p:nvGrpSpPr>
        <p:grpSpPr>
          <a:xfrm>
            <a:off x="3615302" y="1639222"/>
            <a:ext cx="3852274" cy="2366285"/>
            <a:chOff x="3615302" y="1639222"/>
            <a:chExt cx="3852274" cy="2366285"/>
          </a:xfrm>
        </p:grpSpPr>
        <p:pic>
          <p:nvPicPr>
            <p:cNvPr descr="Image 1. Select the conversation type" id="330" name="Google Shape;330;p13"/>
            <p:cNvPicPr preferRelativeResize="0"/>
            <p:nvPr/>
          </p:nvPicPr>
          <p:blipFill rotWithShape="1">
            <a:blip r:embed="rId8">
              <a:alphaModFix/>
            </a:blip>
            <a:srcRect b="7957" l="10374" r="3169" t="33294"/>
            <a:stretch/>
          </p:blipFill>
          <p:spPr>
            <a:xfrm>
              <a:off x="3615302" y="1639222"/>
              <a:ext cx="3852274" cy="2366285"/>
            </a:xfrm>
            <a:prstGeom prst="rect">
              <a:avLst/>
            </a:prstGeom>
            <a:noFill/>
            <a:ln cap="flat" cmpd="sng" w="19050">
              <a:solidFill>
                <a:srgbClr val="7F7F7F"/>
              </a:solidFill>
              <a:prstDash val="solid"/>
              <a:round/>
              <a:headEnd len="sm" w="sm" type="none"/>
              <a:tailEnd len="sm" w="sm" type="none"/>
            </a:ln>
            <a:effectLst>
              <a:outerShdw blurRad="50800" rotWithShape="0" algn="tl" dir="2700000" dist="38100">
                <a:srgbClr val="000000">
                  <a:alpha val="40000"/>
                </a:srgbClr>
              </a:outerShdw>
            </a:effectLst>
          </p:spPr>
        </p:pic>
        <p:sp>
          <p:nvSpPr>
            <p:cNvPr id="331" name="Google Shape;331;p13"/>
            <p:cNvSpPr/>
            <p:nvPr/>
          </p:nvSpPr>
          <p:spPr>
            <a:xfrm>
              <a:off x="6280419" y="1902584"/>
              <a:ext cx="544456" cy="540724"/>
            </a:xfrm>
            <a:prstGeom prst="ellipse">
              <a:avLst/>
            </a:prstGeom>
            <a:solidFill>
              <a:srgbClr val="FFF2CC"/>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dk1"/>
                  </a:solidFill>
                  <a:latin typeface="Arial"/>
                  <a:ea typeface="Arial"/>
                  <a:cs typeface="Arial"/>
                  <a:sym typeface="Arial"/>
                </a:rPr>
                <a:t>1</a:t>
              </a:r>
              <a:endParaRPr/>
            </a:p>
          </p:txBody>
        </p:sp>
      </p:grpSp>
      <p:grpSp>
        <p:nvGrpSpPr>
          <p:cNvPr id="332" name="Google Shape;332;p13"/>
          <p:cNvGrpSpPr/>
          <p:nvPr/>
        </p:nvGrpSpPr>
        <p:grpSpPr>
          <a:xfrm>
            <a:off x="362724" y="3307706"/>
            <a:ext cx="4324350" cy="3194352"/>
            <a:chOff x="362724" y="3307706"/>
            <a:chExt cx="4324350" cy="3194352"/>
          </a:xfrm>
        </p:grpSpPr>
        <p:pic>
          <p:nvPicPr>
            <p:cNvPr descr="Image 2. Describe the conversation and define the student’s role" id="333" name="Google Shape;333;p13"/>
            <p:cNvPicPr preferRelativeResize="0"/>
            <p:nvPr/>
          </p:nvPicPr>
          <p:blipFill rotWithShape="1">
            <a:blip r:embed="rId9">
              <a:alphaModFix/>
            </a:blip>
            <a:srcRect b="9337" l="11077" r="2392" t="8603"/>
            <a:stretch/>
          </p:blipFill>
          <p:spPr>
            <a:xfrm>
              <a:off x="362724" y="3307706"/>
              <a:ext cx="4324350" cy="3194352"/>
            </a:xfrm>
            <a:prstGeom prst="rect">
              <a:avLst/>
            </a:prstGeom>
            <a:noFill/>
            <a:ln cap="flat" cmpd="sng" w="19050">
              <a:solidFill>
                <a:srgbClr val="7F7F7F"/>
              </a:solidFill>
              <a:prstDash val="solid"/>
              <a:round/>
              <a:headEnd len="sm" w="sm" type="none"/>
              <a:tailEnd len="sm" w="sm" type="none"/>
            </a:ln>
            <a:effectLst>
              <a:outerShdw blurRad="50800" rotWithShape="0" algn="tl" dir="2700000" dist="38100">
                <a:srgbClr val="000000">
                  <a:alpha val="40000"/>
                </a:srgbClr>
              </a:outerShdw>
            </a:effectLst>
          </p:spPr>
        </p:pic>
        <p:sp>
          <p:nvSpPr>
            <p:cNvPr id="334" name="Google Shape;334;p13"/>
            <p:cNvSpPr/>
            <p:nvPr/>
          </p:nvSpPr>
          <p:spPr>
            <a:xfrm>
              <a:off x="2652472" y="3484182"/>
              <a:ext cx="544456" cy="540724"/>
            </a:xfrm>
            <a:prstGeom prst="ellipse">
              <a:avLst/>
            </a:prstGeom>
            <a:solidFill>
              <a:srgbClr val="FFF2CC"/>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dk1"/>
                  </a:solidFill>
                  <a:latin typeface="Arial"/>
                  <a:ea typeface="Arial"/>
                  <a:cs typeface="Arial"/>
                  <a:sym typeface="Arial"/>
                </a:rPr>
                <a:t>2</a:t>
              </a:r>
              <a:endParaRPr/>
            </a:p>
          </p:txBody>
        </p:sp>
      </p:grpSp>
      <p:grpSp>
        <p:nvGrpSpPr>
          <p:cNvPr id="335" name="Google Shape;335;p13"/>
          <p:cNvGrpSpPr/>
          <p:nvPr/>
        </p:nvGrpSpPr>
        <p:grpSpPr>
          <a:xfrm>
            <a:off x="7607293" y="2475982"/>
            <a:ext cx="4331858" cy="3516479"/>
            <a:chOff x="7607293" y="2475982"/>
            <a:chExt cx="4331858" cy="3516479"/>
          </a:xfrm>
        </p:grpSpPr>
        <p:pic>
          <p:nvPicPr>
            <p:cNvPr descr="Image 3. Set up the AI persona" id="336" name="Google Shape;336;p13"/>
            <p:cNvPicPr preferRelativeResize="0"/>
            <p:nvPr/>
          </p:nvPicPr>
          <p:blipFill rotWithShape="1">
            <a:blip r:embed="rId10">
              <a:alphaModFix/>
            </a:blip>
            <a:srcRect b="11744" l="0" r="2364" t="209"/>
            <a:stretch/>
          </p:blipFill>
          <p:spPr>
            <a:xfrm>
              <a:off x="7607293" y="2475982"/>
              <a:ext cx="4331858" cy="3516479"/>
            </a:xfrm>
            <a:prstGeom prst="rect">
              <a:avLst/>
            </a:prstGeom>
            <a:noFill/>
            <a:ln cap="flat" cmpd="sng" w="19050">
              <a:solidFill>
                <a:srgbClr val="7F7F7F"/>
              </a:solidFill>
              <a:prstDash val="solid"/>
              <a:round/>
              <a:headEnd len="sm" w="sm" type="none"/>
              <a:tailEnd len="sm" w="sm" type="none"/>
            </a:ln>
            <a:effectLst>
              <a:outerShdw blurRad="50800" rotWithShape="0" algn="tl" dir="2700000" dist="38100">
                <a:srgbClr val="000000">
                  <a:alpha val="40000"/>
                </a:srgbClr>
              </a:outerShdw>
            </a:effectLst>
          </p:spPr>
        </p:pic>
        <p:sp>
          <p:nvSpPr>
            <p:cNvPr id="337" name="Google Shape;337;p13"/>
            <p:cNvSpPr/>
            <p:nvPr/>
          </p:nvSpPr>
          <p:spPr>
            <a:xfrm>
              <a:off x="9334920" y="3379043"/>
              <a:ext cx="544456" cy="540724"/>
            </a:xfrm>
            <a:prstGeom prst="ellipse">
              <a:avLst/>
            </a:prstGeom>
            <a:solidFill>
              <a:srgbClr val="FFF2CC"/>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dk1"/>
                  </a:solidFill>
                  <a:latin typeface="Arial"/>
                  <a:ea typeface="Arial"/>
                  <a:cs typeface="Arial"/>
                  <a:sym typeface="Arial"/>
                </a:rPr>
                <a:t>3</a:t>
              </a:r>
              <a:endParaRPr/>
            </a:p>
          </p:txBody>
        </p:sp>
      </p:grpSp>
      <p:grpSp>
        <p:nvGrpSpPr>
          <p:cNvPr id="338" name="Google Shape;338;p13"/>
          <p:cNvGrpSpPr/>
          <p:nvPr/>
        </p:nvGrpSpPr>
        <p:grpSpPr>
          <a:xfrm>
            <a:off x="5187415" y="4076329"/>
            <a:ext cx="2317496" cy="1916132"/>
            <a:chOff x="5187415" y="4076329"/>
            <a:chExt cx="2317496" cy="1916132"/>
          </a:xfrm>
        </p:grpSpPr>
        <p:sp>
          <p:nvSpPr>
            <p:cNvPr id="339" name="Google Shape;339;p13"/>
            <p:cNvSpPr txBox="1"/>
            <p:nvPr/>
          </p:nvSpPr>
          <p:spPr>
            <a:xfrm>
              <a:off x="5187415" y="4607466"/>
              <a:ext cx="1919537" cy="1384995"/>
            </a:xfrm>
            <a:prstGeom prst="rect">
              <a:avLst/>
            </a:prstGeom>
            <a:solidFill>
              <a:srgbClr val="FCEEE4"/>
            </a:solidFill>
            <a:ln cap="flat" cmpd="sng" w="127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400">
                  <a:solidFill>
                    <a:srgbClr val="000000"/>
                  </a:solidFill>
                  <a:latin typeface="Arial"/>
                  <a:ea typeface="Arial"/>
                  <a:cs typeface="Arial"/>
                  <a:sym typeface="Arial"/>
                </a:rPr>
                <a:t>Activity Ideas:</a:t>
              </a:r>
              <a:endParaRPr/>
            </a:p>
            <a:p>
              <a:pPr indent="-285750" lvl="0" marL="285750" marR="0" rtl="0" algn="l">
                <a:spcBef>
                  <a:spcPts val="0"/>
                </a:spcBef>
                <a:spcAft>
                  <a:spcPts val="0"/>
                </a:spcAft>
                <a:buClr>
                  <a:srgbClr val="000000"/>
                </a:buClr>
                <a:buSzPts val="1400"/>
                <a:buFont typeface="Arial"/>
                <a:buChar char="•"/>
              </a:pPr>
              <a:r>
                <a:rPr i="0" lang="en-US" sz="1400">
                  <a:solidFill>
                    <a:srgbClr val="000000"/>
                  </a:solidFill>
                  <a:latin typeface="Arial"/>
                  <a:ea typeface="Arial"/>
                  <a:cs typeface="Arial"/>
                  <a:sym typeface="Arial"/>
                </a:rPr>
                <a:t>Debate Partner</a:t>
              </a:r>
              <a:endParaRPr/>
            </a:p>
            <a:p>
              <a:pPr indent="-285750" lvl="0" marL="285750" marR="0" rtl="0" algn="l">
                <a:spcBef>
                  <a:spcPts val="0"/>
                </a:spcBef>
                <a:spcAft>
                  <a:spcPts val="0"/>
                </a:spcAft>
                <a:buClr>
                  <a:srgbClr val="000000"/>
                </a:buClr>
                <a:buSzPts val="1400"/>
                <a:buFont typeface="Arial"/>
                <a:buChar char="•"/>
              </a:pPr>
              <a:r>
                <a:rPr i="0" lang="en-US" sz="1400">
                  <a:solidFill>
                    <a:srgbClr val="000000"/>
                  </a:solidFill>
                  <a:latin typeface="Arial"/>
                  <a:ea typeface="Arial"/>
                  <a:cs typeface="Arial"/>
                  <a:sym typeface="Arial"/>
                </a:rPr>
                <a:t>Role Playing</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400"/>
                <a:buFont typeface="Arial"/>
                <a:buChar char="•"/>
              </a:pPr>
              <a:r>
                <a:rPr i="0" lang="en-US" sz="1400">
                  <a:solidFill>
                    <a:srgbClr val="000000"/>
                  </a:solidFill>
                  <a:latin typeface="Arial"/>
                  <a:ea typeface="Arial"/>
                  <a:cs typeface="Arial"/>
                  <a:sym typeface="Arial"/>
                </a:rPr>
                <a:t>Problem-Solving Scenarios</a:t>
              </a:r>
              <a:endParaRPr/>
            </a:p>
            <a:p>
              <a:pPr indent="-285750" lvl="0" marL="285750" marR="0" rtl="0" algn="l">
                <a:spcBef>
                  <a:spcPts val="0"/>
                </a:spcBef>
                <a:spcAft>
                  <a:spcPts val="0"/>
                </a:spcAft>
                <a:buClr>
                  <a:srgbClr val="000000"/>
                </a:buClr>
                <a:buSzPts val="1400"/>
                <a:buFont typeface="Arial"/>
                <a:buChar char="•"/>
              </a:pPr>
              <a:r>
                <a:rPr lang="en-US" sz="1400">
                  <a:solidFill>
                    <a:srgbClr val="000000"/>
                  </a:solidFill>
                  <a:latin typeface="Arial"/>
                  <a:ea typeface="Arial"/>
                  <a:cs typeface="Arial"/>
                  <a:sym typeface="Arial"/>
                </a:rPr>
                <a:t>Analyzing Bias</a:t>
              </a:r>
              <a:endParaRPr i="0" sz="1400">
                <a:solidFill>
                  <a:srgbClr val="000000"/>
                </a:solidFill>
                <a:latin typeface="Arial"/>
                <a:ea typeface="Arial"/>
                <a:cs typeface="Arial"/>
                <a:sym typeface="Arial"/>
              </a:endParaRPr>
            </a:p>
          </p:txBody>
        </p:sp>
        <p:pic>
          <p:nvPicPr>
            <p:cNvPr descr="A light bulb with rays of light&#10;&#10;Description automatically generated" id="340" name="Google Shape;340;p13"/>
            <p:cNvPicPr preferRelativeResize="0"/>
            <p:nvPr/>
          </p:nvPicPr>
          <p:blipFill rotWithShape="1">
            <a:blip r:embed="rId11">
              <a:alphaModFix/>
            </a:blip>
            <a:srcRect b="0" l="0" r="0" t="0"/>
            <a:stretch/>
          </p:blipFill>
          <p:spPr>
            <a:xfrm rot="426023">
              <a:off x="6497820" y="4131511"/>
              <a:ext cx="951909" cy="951909"/>
            </a:xfrm>
            <a:prstGeom prst="rect">
              <a:avLst/>
            </a:prstGeom>
            <a:noFill/>
            <a:ln>
              <a:noFill/>
            </a:ln>
          </p:spPr>
        </p:pic>
      </p:grpSp>
      <p:pic>
        <p:nvPicPr>
          <p:cNvPr id="341" name="Google Shape;341;p13"/>
          <p:cNvPicPr preferRelativeResize="0"/>
          <p:nvPr/>
        </p:nvPicPr>
        <p:blipFill rotWithShape="1">
          <a:blip r:embed="rId12">
            <a:alphaModFix/>
          </a:blip>
          <a:srcRect b="8748" l="6765" r="3977" t="9090"/>
          <a:stretch/>
        </p:blipFill>
        <p:spPr>
          <a:xfrm>
            <a:off x="10758085" y="1475782"/>
            <a:ext cx="968849" cy="891820"/>
          </a:xfrm>
          <a:prstGeom prst="rect">
            <a:avLst/>
          </a:prstGeom>
          <a:noFill/>
          <a:ln>
            <a:noFill/>
          </a:ln>
        </p:spPr>
      </p:pic>
      <p:grpSp>
        <p:nvGrpSpPr>
          <p:cNvPr id="342" name="Google Shape;342;p13"/>
          <p:cNvGrpSpPr/>
          <p:nvPr/>
        </p:nvGrpSpPr>
        <p:grpSpPr>
          <a:xfrm>
            <a:off x="60960" y="39084"/>
            <a:ext cx="1719073" cy="1708236"/>
            <a:chOff x="60960" y="39084"/>
            <a:chExt cx="1719073" cy="1708236"/>
          </a:xfrm>
        </p:grpSpPr>
        <p:pic>
          <p:nvPicPr>
            <p:cNvPr id="343" name="Google Shape;343;p13"/>
            <p:cNvPicPr preferRelativeResize="0"/>
            <p:nvPr/>
          </p:nvPicPr>
          <p:blipFill rotWithShape="1">
            <a:blip r:embed="rId13">
              <a:alphaModFix/>
            </a:blip>
            <a:srcRect b="629" l="0" r="0" t="0"/>
            <a:stretch/>
          </p:blipFill>
          <p:spPr>
            <a:xfrm>
              <a:off x="60960" y="39084"/>
              <a:ext cx="1719073" cy="1708236"/>
            </a:xfrm>
            <a:prstGeom prst="rect">
              <a:avLst/>
            </a:prstGeom>
            <a:noFill/>
            <a:ln>
              <a:noFill/>
            </a:ln>
          </p:spPr>
        </p:pic>
        <p:pic>
          <p:nvPicPr>
            <p:cNvPr descr="Ai Vector Art PNG Images | Free Download On Pngtree" id="344" name="Google Shape;344;p13"/>
            <p:cNvPicPr preferRelativeResize="0"/>
            <p:nvPr/>
          </p:nvPicPr>
          <p:blipFill rotWithShape="1">
            <a:blip r:embed="rId14">
              <a:alphaModFix/>
            </a:blip>
            <a:srcRect b="0" l="0" r="0" t="0"/>
            <a:stretch/>
          </p:blipFill>
          <p:spPr>
            <a:xfrm flipH="1">
              <a:off x="231701" y="407645"/>
              <a:ext cx="1339675" cy="1339675"/>
            </a:xfrm>
            <a:prstGeom prst="rect">
              <a:avLst/>
            </a:prstGeom>
            <a:noFill/>
            <a:ln>
              <a:noFill/>
            </a:ln>
          </p:spPr>
        </p:pic>
      </p:grpSp>
      <p:pic>
        <p:nvPicPr>
          <p:cNvPr id="345" name="Google Shape;345;p13"/>
          <p:cNvPicPr preferRelativeResize="0"/>
          <p:nvPr/>
        </p:nvPicPr>
        <p:blipFill rotWithShape="1">
          <a:blip r:embed="rId15">
            <a:alphaModFix/>
          </a:blip>
          <a:srcRect b="0" l="0" r="0" t="0"/>
          <a:stretch/>
        </p:blipFill>
        <p:spPr>
          <a:xfrm>
            <a:off x="1015264" y="1238121"/>
            <a:ext cx="2366286" cy="236628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9"/>
                                        </p:tgtEl>
                                        <p:attrNameLst>
                                          <p:attrName>style.visibility</p:attrName>
                                        </p:attrNameLst>
                                      </p:cBhvr>
                                      <p:to>
                                        <p:strVal val="visible"/>
                                      </p:to>
                                    </p:set>
                                    <p:anim calcmode="lin" valueType="num">
                                      <p:cBhvr additive="base">
                                        <p:cTn dur="500"/>
                                        <p:tgtEl>
                                          <p:spTgt spid="32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32"/>
                                        </p:tgtEl>
                                        <p:attrNameLst>
                                          <p:attrName>style.visibility</p:attrName>
                                        </p:attrNameLst>
                                      </p:cBhvr>
                                      <p:to>
                                        <p:strVal val="visible"/>
                                      </p:to>
                                    </p:set>
                                    <p:anim calcmode="lin" valueType="num">
                                      <p:cBhvr additive="base">
                                        <p:cTn dur="500"/>
                                        <p:tgtEl>
                                          <p:spTgt spid="33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35"/>
                                        </p:tgtEl>
                                        <p:attrNameLst>
                                          <p:attrName>style.visibility</p:attrName>
                                        </p:attrNameLst>
                                      </p:cBhvr>
                                      <p:to>
                                        <p:strVal val="visible"/>
                                      </p:to>
                                    </p:set>
                                    <p:anim calcmode="lin" valueType="num">
                                      <p:cBhvr additive="base">
                                        <p:cTn dur="500"/>
                                        <p:tgtEl>
                                          <p:spTgt spid="33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pic>
        <p:nvPicPr>
          <p:cNvPr id="351" name="Google Shape;351;p14"/>
          <p:cNvPicPr preferRelativeResize="0"/>
          <p:nvPr/>
        </p:nvPicPr>
        <p:blipFill rotWithShape="1">
          <a:blip r:embed="rId3">
            <a:alphaModFix/>
          </a:blip>
          <a:srcRect b="41405" l="0" r="0" t="41405"/>
          <a:stretch/>
        </p:blipFill>
        <p:spPr>
          <a:xfrm>
            <a:off x="1853185" y="469074"/>
            <a:ext cx="10338815" cy="999744"/>
          </a:xfrm>
          <a:prstGeom prst="rect">
            <a:avLst/>
          </a:prstGeom>
          <a:noFill/>
          <a:ln>
            <a:noFill/>
          </a:ln>
        </p:spPr>
      </p:pic>
      <p:sp>
        <p:nvSpPr>
          <p:cNvPr id="352" name="Google Shape;352;p14"/>
          <p:cNvSpPr txBox="1"/>
          <p:nvPr>
            <p:ph type="title"/>
          </p:nvPr>
        </p:nvSpPr>
        <p:spPr>
          <a:xfrm>
            <a:off x="2388109" y="365125"/>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AI Conversations</a:t>
            </a:r>
            <a:endParaRPr/>
          </a:p>
        </p:txBody>
      </p:sp>
      <p:sp>
        <p:nvSpPr>
          <p:cNvPr id="353" name="Google Shape;353;p14"/>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354" name="Google Shape;354;p14">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355" name="Google Shape;355;p14"/>
          <p:cNvSpPr txBox="1"/>
          <p:nvPr/>
        </p:nvSpPr>
        <p:spPr>
          <a:xfrm>
            <a:off x="444820" y="1801687"/>
            <a:ext cx="2587800" cy="3307500"/>
          </a:xfrm>
          <a:prstGeom prst="rect">
            <a:avLst/>
          </a:prstGeom>
          <a:solidFill>
            <a:srgbClr val="FFF7E1"/>
          </a:solidFill>
          <a:ln cap="flat" cmpd="sng" w="12700">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16000"/>
              </a:lnSpc>
              <a:spcBef>
                <a:spcPts val="0"/>
              </a:spcBef>
              <a:spcAft>
                <a:spcPts val="0"/>
              </a:spcAft>
              <a:buNone/>
            </a:pPr>
            <a:r>
              <a:rPr b="1" lang="en-US" sz="1400">
                <a:solidFill>
                  <a:schemeClr val="dk1"/>
                </a:solidFill>
                <a:latin typeface="Rubik"/>
                <a:ea typeface="Rubik"/>
                <a:cs typeface="Rubik"/>
                <a:sym typeface="Rubik"/>
              </a:rPr>
              <a:t>👯 Debate Partner</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t/>
            </a:r>
            <a:endParaRPr b="1"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b="1" lang="en-US" sz="1400">
                <a:solidFill>
                  <a:schemeClr val="dk1"/>
                </a:solidFill>
                <a:latin typeface="Rubik"/>
                <a:ea typeface="Rubik"/>
                <a:cs typeface="Rubik"/>
                <a:sym typeface="Rubik"/>
              </a:rPr>
              <a:t>Activity:</a:t>
            </a:r>
            <a:r>
              <a:rPr lang="en-US" sz="1400">
                <a:solidFill>
                  <a:schemeClr val="dk1"/>
                </a:solidFill>
                <a:latin typeface="Rubik"/>
                <a:ea typeface="Rubik"/>
                <a:cs typeface="Rubik"/>
                <a:sym typeface="Rubik"/>
              </a:rPr>
              <a:t> Students are assigned a debate topic. They can use AI to explore both sides of the argument, generating ideas, counterpoints, &amp; examples. </a:t>
            </a:r>
            <a:endParaRPr>
              <a:latin typeface="Rubik"/>
              <a:ea typeface="Rubik"/>
              <a:cs typeface="Rubik"/>
              <a:sym typeface="Rubik"/>
            </a:endParaRPr>
          </a:p>
          <a:p>
            <a:pPr indent="0" lvl="0" marL="0" marR="0" rtl="0" algn="l">
              <a:lnSpc>
                <a:spcPct val="116000"/>
              </a:lnSpc>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lang="en-US" sz="1400">
                <a:solidFill>
                  <a:schemeClr val="dk1"/>
                </a:solidFill>
                <a:latin typeface="Rubik"/>
                <a:ea typeface="Rubik"/>
                <a:cs typeface="Rubik"/>
                <a:sym typeface="Rubik"/>
              </a:rPr>
              <a:t>Each student or group then organizes their points &amp; engages in a classroom discussion board.</a:t>
            </a:r>
            <a:endParaRPr sz="1400">
              <a:solidFill>
                <a:schemeClr val="dk1"/>
              </a:solidFill>
              <a:latin typeface="Rubik"/>
              <a:ea typeface="Rubik"/>
              <a:cs typeface="Rubik"/>
              <a:sym typeface="Rubik"/>
            </a:endParaRPr>
          </a:p>
        </p:txBody>
      </p:sp>
      <p:sp>
        <p:nvSpPr>
          <p:cNvPr id="356" name="Google Shape;356;p14"/>
          <p:cNvSpPr txBox="1"/>
          <p:nvPr/>
        </p:nvSpPr>
        <p:spPr>
          <a:xfrm>
            <a:off x="9074975" y="2453675"/>
            <a:ext cx="2809500" cy="3557400"/>
          </a:xfrm>
          <a:prstGeom prst="rect">
            <a:avLst/>
          </a:prstGeom>
          <a:solidFill>
            <a:srgbClr val="DDEAF6"/>
          </a:solidFill>
          <a:ln cap="flat" cmpd="sng" w="12700">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16000"/>
              </a:lnSpc>
              <a:spcBef>
                <a:spcPts val="0"/>
              </a:spcBef>
              <a:spcAft>
                <a:spcPts val="0"/>
              </a:spcAft>
              <a:buNone/>
            </a:pPr>
            <a:r>
              <a:rPr b="1" lang="en-US" sz="1400">
                <a:solidFill>
                  <a:schemeClr val="dk1"/>
                </a:solidFill>
                <a:latin typeface="Rubik"/>
                <a:ea typeface="Rubik"/>
                <a:cs typeface="Rubik"/>
                <a:sym typeface="Rubik"/>
              </a:rPr>
              <a:t>🎯 Problem-Solving Scenarios</a:t>
            </a:r>
            <a:endParaRPr>
              <a:latin typeface="Rubik"/>
              <a:ea typeface="Rubik"/>
              <a:cs typeface="Rubik"/>
              <a:sym typeface="Rubik"/>
            </a:endParaRPr>
          </a:p>
          <a:p>
            <a:pPr indent="0" lvl="0" marL="0" marR="0" rtl="0" algn="ctr">
              <a:lnSpc>
                <a:spcPct val="116000"/>
              </a:lnSpc>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b="1" lang="en-US" sz="1400">
                <a:solidFill>
                  <a:schemeClr val="dk1"/>
                </a:solidFill>
                <a:latin typeface="Rubik"/>
                <a:ea typeface="Rubik"/>
                <a:cs typeface="Rubik"/>
                <a:sym typeface="Rubik"/>
              </a:rPr>
              <a:t>Activity:</a:t>
            </a:r>
            <a:r>
              <a:rPr lang="en-US" sz="1400">
                <a:solidFill>
                  <a:schemeClr val="dk1"/>
                </a:solidFill>
                <a:latin typeface="Rubik"/>
                <a:ea typeface="Rubik"/>
                <a:cs typeface="Rubik"/>
                <a:sym typeface="Rubik"/>
              </a:rPr>
              <a:t> Present students with a real-world problem (e.g., environmental conservation, community planning) &amp; ask them to brainstorm solutions by engaging in a Q&amp;A with AI. </a:t>
            </a:r>
            <a:endParaRPr>
              <a:latin typeface="Rubik"/>
              <a:ea typeface="Rubik"/>
              <a:cs typeface="Rubik"/>
              <a:sym typeface="Rubik"/>
            </a:endParaRPr>
          </a:p>
          <a:p>
            <a:pPr indent="0" lvl="0" marL="0" marR="0" rtl="0" algn="l">
              <a:lnSpc>
                <a:spcPct val="116000"/>
              </a:lnSpc>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lang="en-US" sz="1400">
                <a:solidFill>
                  <a:schemeClr val="dk1"/>
                </a:solidFill>
                <a:latin typeface="Rubik"/>
                <a:ea typeface="Rubik"/>
                <a:cs typeface="Rubik"/>
                <a:sym typeface="Rubik"/>
              </a:rPr>
              <a:t>They must guide the AI to generate insights &amp; suggestions, then synthesize these into a proposed solution.</a:t>
            </a:r>
            <a:endParaRPr sz="1400">
              <a:solidFill>
                <a:schemeClr val="dk1"/>
              </a:solidFill>
              <a:latin typeface="Rubik"/>
              <a:ea typeface="Rubik"/>
              <a:cs typeface="Rubik"/>
              <a:sym typeface="Rubik"/>
            </a:endParaRPr>
          </a:p>
        </p:txBody>
      </p:sp>
      <p:sp>
        <p:nvSpPr>
          <p:cNvPr id="357" name="Google Shape;357;p14"/>
          <p:cNvSpPr txBox="1"/>
          <p:nvPr/>
        </p:nvSpPr>
        <p:spPr>
          <a:xfrm>
            <a:off x="3231093" y="2964517"/>
            <a:ext cx="2666400" cy="3557400"/>
          </a:xfrm>
          <a:prstGeom prst="rect">
            <a:avLst/>
          </a:prstGeom>
          <a:solidFill>
            <a:srgbClr val="FCEEE4"/>
          </a:solidFill>
          <a:ln cap="flat" cmpd="sng" w="12700">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16000"/>
              </a:lnSpc>
              <a:spcBef>
                <a:spcPts val="0"/>
              </a:spcBef>
              <a:spcAft>
                <a:spcPts val="0"/>
              </a:spcAft>
              <a:buNone/>
            </a:pPr>
            <a:r>
              <a:rPr b="1" lang="en-US" sz="1400">
                <a:solidFill>
                  <a:schemeClr val="dk1"/>
                </a:solidFill>
                <a:latin typeface="Rubik"/>
                <a:ea typeface="Rubik"/>
                <a:cs typeface="Rubik"/>
                <a:sym typeface="Rubik"/>
              </a:rPr>
              <a:t>💡 Analyze Bias in AI</a:t>
            </a:r>
            <a:endParaRPr>
              <a:latin typeface="Rubik"/>
              <a:ea typeface="Rubik"/>
              <a:cs typeface="Rubik"/>
              <a:sym typeface="Rubik"/>
            </a:endParaRPr>
          </a:p>
          <a:p>
            <a:pPr indent="0" lvl="0" marL="0" marR="0" rtl="0" algn="ctr">
              <a:lnSpc>
                <a:spcPct val="116000"/>
              </a:lnSpc>
              <a:spcBef>
                <a:spcPts val="0"/>
              </a:spcBef>
              <a:spcAft>
                <a:spcPts val="0"/>
              </a:spcAft>
              <a:buNone/>
            </a:pPr>
            <a:r>
              <a:t/>
            </a:r>
            <a:endParaRPr b="1"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b="1" lang="en-US" sz="1400">
                <a:solidFill>
                  <a:schemeClr val="dk1"/>
                </a:solidFill>
                <a:latin typeface="Rubik"/>
                <a:ea typeface="Rubik"/>
                <a:cs typeface="Rubik"/>
                <a:sym typeface="Rubik"/>
              </a:rPr>
              <a:t>Activity:</a:t>
            </a:r>
            <a:r>
              <a:rPr lang="en-US" sz="1400">
                <a:solidFill>
                  <a:schemeClr val="dk1"/>
                </a:solidFill>
                <a:latin typeface="Rubik"/>
                <a:ea typeface="Rubik"/>
                <a:cs typeface="Rubik"/>
                <a:sym typeface="Rubik"/>
              </a:rPr>
              <a:t> Present a series of prompts related to a controversial topic, &amp; have students analyze the AI’s responses for bias or assumptions. </a:t>
            </a:r>
            <a:endParaRPr>
              <a:latin typeface="Rubik"/>
              <a:ea typeface="Rubik"/>
              <a:cs typeface="Rubik"/>
              <a:sym typeface="Rubik"/>
            </a:endParaRPr>
          </a:p>
          <a:p>
            <a:pPr indent="0" lvl="0" marL="0" marR="0" rtl="0" algn="l">
              <a:lnSpc>
                <a:spcPct val="116000"/>
              </a:lnSpc>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lang="en-US" sz="1400">
                <a:solidFill>
                  <a:schemeClr val="dk1"/>
                </a:solidFill>
                <a:latin typeface="Rubik"/>
                <a:ea typeface="Rubik"/>
                <a:cs typeface="Rubik"/>
                <a:sym typeface="Rubik"/>
              </a:rPr>
              <a:t>This activity can prompt a discussion about how AI is trained, the impact on data sources, &amp; a critical analysis of information sources.</a:t>
            </a:r>
            <a:endParaRPr sz="1400">
              <a:solidFill>
                <a:schemeClr val="dk1"/>
              </a:solidFill>
              <a:latin typeface="Rubik"/>
              <a:ea typeface="Rubik"/>
              <a:cs typeface="Rubik"/>
              <a:sym typeface="Rubik"/>
            </a:endParaRPr>
          </a:p>
        </p:txBody>
      </p:sp>
      <p:sp>
        <p:nvSpPr>
          <p:cNvPr id="358" name="Google Shape;358;p14"/>
          <p:cNvSpPr txBox="1"/>
          <p:nvPr/>
        </p:nvSpPr>
        <p:spPr>
          <a:xfrm>
            <a:off x="6084340" y="1676717"/>
            <a:ext cx="2809500" cy="3557400"/>
          </a:xfrm>
          <a:prstGeom prst="rect">
            <a:avLst/>
          </a:prstGeom>
          <a:solidFill>
            <a:srgbClr val="F1F8EC"/>
          </a:solidFill>
          <a:ln cap="flat" cmpd="sng" w="12700">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16000"/>
              </a:lnSpc>
              <a:spcBef>
                <a:spcPts val="0"/>
              </a:spcBef>
              <a:spcAft>
                <a:spcPts val="0"/>
              </a:spcAft>
              <a:buNone/>
            </a:pPr>
            <a:r>
              <a:rPr b="1" lang="en-US" sz="1400">
                <a:solidFill>
                  <a:schemeClr val="dk1"/>
                </a:solidFill>
                <a:latin typeface="Rubik"/>
                <a:ea typeface="Rubik"/>
                <a:cs typeface="Rubik"/>
                <a:sym typeface="Rubik"/>
              </a:rPr>
              <a:t>💬 Role-Playing</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t/>
            </a:r>
            <a:endParaRPr b="1"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b="1" lang="en-US" sz="1400">
                <a:solidFill>
                  <a:schemeClr val="dk1"/>
                </a:solidFill>
                <a:latin typeface="Rubik"/>
                <a:ea typeface="Rubik"/>
                <a:cs typeface="Rubik"/>
                <a:sym typeface="Rubik"/>
              </a:rPr>
              <a:t>Activity:</a:t>
            </a:r>
            <a:r>
              <a:rPr lang="en-US" sz="1400">
                <a:solidFill>
                  <a:schemeClr val="dk1"/>
                </a:solidFill>
                <a:latin typeface="Rubik"/>
                <a:ea typeface="Rubik"/>
                <a:cs typeface="Rubik"/>
                <a:sym typeface="Rubik"/>
              </a:rPr>
              <a:t> Assign students roles (e.g., a journalist, a detective, a historian) &amp; have them use AI to simulate interviews with "historical figures," "scientific experts," or "fictional characters." </a:t>
            </a:r>
            <a:endParaRPr>
              <a:latin typeface="Rubik"/>
              <a:ea typeface="Rubik"/>
              <a:cs typeface="Rubik"/>
              <a:sym typeface="Rubik"/>
            </a:endParaRPr>
          </a:p>
          <a:p>
            <a:pPr indent="0" lvl="0" marL="0" marR="0" rtl="0" algn="l">
              <a:lnSpc>
                <a:spcPct val="116000"/>
              </a:lnSpc>
              <a:spcBef>
                <a:spcPts val="0"/>
              </a:spcBef>
              <a:spcAft>
                <a:spcPts val="0"/>
              </a:spcAft>
              <a:buNone/>
            </a:pPr>
            <a:r>
              <a:t/>
            </a:r>
            <a:endParaRPr sz="1400">
              <a:solidFill>
                <a:schemeClr val="dk1"/>
              </a:solidFill>
              <a:latin typeface="Rubik"/>
              <a:ea typeface="Rubik"/>
              <a:cs typeface="Rubik"/>
              <a:sym typeface="Rubik"/>
            </a:endParaRPr>
          </a:p>
          <a:p>
            <a:pPr indent="0" lvl="0" marL="0" marR="0" rtl="0" algn="l">
              <a:lnSpc>
                <a:spcPct val="116000"/>
              </a:lnSpc>
              <a:spcBef>
                <a:spcPts val="0"/>
              </a:spcBef>
              <a:spcAft>
                <a:spcPts val="0"/>
              </a:spcAft>
              <a:buNone/>
            </a:pPr>
            <a:r>
              <a:rPr lang="en-US" sz="1400">
                <a:solidFill>
                  <a:schemeClr val="dk1"/>
                </a:solidFill>
                <a:latin typeface="Rubik"/>
                <a:ea typeface="Rubik"/>
                <a:cs typeface="Rubik"/>
                <a:sym typeface="Rubik"/>
              </a:rPr>
              <a:t>They can practice asking questions, following up based on responses, &amp; refining their lines of inquiry.</a:t>
            </a:r>
            <a:endParaRPr sz="1400">
              <a:solidFill>
                <a:schemeClr val="dk1"/>
              </a:solidFill>
              <a:latin typeface="Rubik"/>
              <a:ea typeface="Rubik"/>
              <a:cs typeface="Rubik"/>
              <a:sym typeface="Rubik"/>
            </a:endParaRPr>
          </a:p>
        </p:txBody>
      </p:sp>
      <p:grpSp>
        <p:nvGrpSpPr>
          <p:cNvPr id="359" name="Google Shape;359;p14"/>
          <p:cNvGrpSpPr/>
          <p:nvPr/>
        </p:nvGrpSpPr>
        <p:grpSpPr>
          <a:xfrm>
            <a:off x="60960" y="39084"/>
            <a:ext cx="1719073" cy="1708236"/>
            <a:chOff x="60960" y="39084"/>
            <a:chExt cx="1719073" cy="1708236"/>
          </a:xfrm>
        </p:grpSpPr>
        <p:pic>
          <p:nvPicPr>
            <p:cNvPr id="360" name="Google Shape;360;p14"/>
            <p:cNvPicPr preferRelativeResize="0"/>
            <p:nvPr/>
          </p:nvPicPr>
          <p:blipFill rotWithShape="1">
            <a:blip r:embed="rId7">
              <a:alphaModFix/>
            </a:blip>
            <a:srcRect b="629" l="0" r="0" t="0"/>
            <a:stretch/>
          </p:blipFill>
          <p:spPr>
            <a:xfrm>
              <a:off x="60960" y="39084"/>
              <a:ext cx="1719073" cy="1708236"/>
            </a:xfrm>
            <a:prstGeom prst="rect">
              <a:avLst/>
            </a:prstGeom>
            <a:noFill/>
            <a:ln>
              <a:noFill/>
            </a:ln>
          </p:spPr>
        </p:pic>
        <p:pic>
          <p:nvPicPr>
            <p:cNvPr descr="Ai Vector Art PNG Images | Free Download On Pngtree" id="361" name="Google Shape;361;p14"/>
            <p:cNvPicPr preferRelativeResize="0"/>
            <p:nvPr/>
          </p:nvPicPr>
          <p:blipFill rotWithShape="1">
            <a:blip r:embed="rId8">
              <a:alphaModFix/>
            </a:blip>
            <a:srcRect b="0" l="0" r="0" t="0"/>
            <a:stretch/>
          </p:blipFill>
          <p:spPr>
            <a:xfrm flipH="1">
              <a:off x="231701" y="407645"/>
              <a:ext cx="1339675" cy="1339675"/>
            </a:xfrm>
            <a:prstGeom prst="rect">
              <a:avLst/>
            </a:prstGeom>
            <a:noFill/>
            <a:ln>
              <a:noFill/>
            </a:ln>
          </p:spPr>
        </p:pic>
      </p:grpSp>
      <p:pic>
        <p:nvPicPr>
          <p:cNvPr id="362" name="Google Shape;362;p14"/>
          <p:cNvPicPr preferRelativeResize="0"/>
          <p:nvPr/>
        </p:nvPicPr>
        <p:blipFill rotWithShape="1">
          <a:blip r:embed="rId9">
            <a:alphaModFix/>
          </a:blip>
          <a:srcRect b="0" l="0" r="0" t="0"/>
          <a:stretch/>
        </p:blipFill>
        <p:spPr>
          <a:xfrm>
            <a:off x="2373843" y="3952875"/>
            <a:ext cx="857250" cy="2905125"/>
          </a:xfrm>
          <a:prstGeom prst="rect">
            <a:avLst/>
          </a:prstGeom>
          <a:noFill/>
          <a:ln>
            <a:noFill/>
          </a:ln>
        </p:spPr>
      </p:pic>
      <p:pic>
        <p:nvPicPr>
          <p:cNvPr id="363" name="Google Shape;363;p14"/>
          <p:cNvPicPr preferRelativeResize="0"/>
          <p:nvPr/>
        </p:nvPicPr>
        <p:blipFill rotWithShape="1">
          <a:blip r:embed="rId10">
            <a:alphaModFix/>
          </a:blip>
          <a:srcRect b="0" l="0" r="0" t="0"/>
          <a:stretch/>
        </p:blipFill>
        <p:spPr>
          <a:xfrm>
            <a:off x="5937593" y="5125755"/>
            <a:ext cx="2000250" cy="1428750"/>
          </a:xfrm>
          <a:prstGeom prst="rect">
            <a:avLst/>
          </a:prstGeom>
          <a:noFill/>
          <a:ln>
            <a:noFill/>
          </a:ln>
        </p:spPr>
      </p:pic>
      <p:pic>
        <p:nvPicPr>
          <p:cNvPr id="364" name="Google Shape;364;p14"/>
          <p:cNvPicPr preferRelativeResize="0"/>
          <p:nvPr/>
        </p:nvPicPr>
        <p:blipFill rotWithShape="1">
          <a:blip r:embed="rId11">
            <a:alphaModFix/>
          </a:blip>
          <a:srcRect b="0" l="0" r="0" t="0"/>
          <a:stretch/>
        </p:blipFill>
        <p:spPr>
          <a:xfrm>
            <a:off x="7699184" y="5109526"/>
            <a:ext cx="904875" cy="904875"/>
          </a:xfrm>
          <a:prstGeom prst="rect">
            <a:avLst/>
          </a:prstGeom>
          <a:noFill/>
          <a:ln>
            <a:noFill/>
          </a:ln>
        </p:spPr>
      </p:pic>
      <p:pic>
        <p:nvPicPr>
          <p:cNvPr id="365" name="Google Shape;365;p14"/>
          <p:cNvPicPr preferRelativeResize="0"/>
          <p:nvPr/>
        </p:nvPicPr>
        <p:blipFill rotWithShape="1">
          <a:blip r:embed="rId12">
            <a:alphaModFix/>
          </a:blip>
          <a:srcRect b="0" l="0" r="0" t="0"/>
          <a:stretch/>
        </p:blipFill>
        <p:spPr>
          <a:xfrm>
            <a:off x="9884325" y="1613298"/>
            <a:ext cx="1047750" cy="723900"/>
          </a:xfrm>
          <a:prstGeom prst="rect">
            <a:avLst/>
          </a:prstGeom>
          <a:noFill/>
          <a:ln>
            <a:noFill/>
          </a:ln>
        </p:spPr>
      </p:pic>
      <p:pic>
        <p:nvPicPr>
          <p:cNvPr id="366" name="Google Shape;366;p14"/>
          <p:cNvPicPr preferRelativeResize="0"/>
          <p:nvPr/>
        </p:nvPicPr>
        <p:blipFill rotWithShape="1">
          <a:blip r:embed="rId13">
            <a:alphaModFix/>
          </a:blip>
          <a:srcRect b="0" l="0" r="0" t="0"/>
          <a:stretch/>
        </p:blipFill>
        <p:spPr>
          <a:xfrm>
            <a:off x="3616588" y="1536592"/>
            <a:ext cx="1895475" cy="1323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5"/>
                                        </p:tgtEl>
                                        <p:attrNameLst>
                                          <p:attrName>style.visibility</p:attrName>
                                        </p:attrNameLst>
                                      </p:cBhvr>
                                      <p:to>
                                        <p:strVal val="visible"/>
                                      </p:to>
                                    </p:set>
                                    <p:anim calcmode="lin" valueType="num">
                                      <p:cBhvr additive="base">
                                        <p:cTn dur="500"/>
                                        <p:tgtEl>
                                          <p:spTgt spid="35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7"/>
                                        </p:tgtEl>
                                        <p:attrNameLst>
                                          <p:attrName>style.visibility</p:attrName>
                                        </p:attrNameLst>
                                      </p:cBhvr>
                                      <p:to>
                                        <p:strVal val="visible"/>
                                      </p:to>
                                    </p:set>
                                    <p:anim calcmode="lin" valueType="num">
                                      <p:cBhvr additive="base">
                                        <p:cTn dur="500"/>
                                        <p:tgtEl>
                                          <p:spTgt spid="35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8"/>
                                        </p:tgtEl>
                                        <p:attrNameLst>
                                          <p:attrName>style.visibility</p:attrName>
                                        </p:attrNameLst>
                                      </p:cBhvr>
                                      <p:to>
                                        <p:strVal val="visible"/>
                                      </p:to>
                                    </p:set>
                                    <p:anim calcmode="lin" valueType="num">
                                      <p:cBhvr additive="base">
                                        <p:cTn dur="500"/>
                                        <p:tgtEl>
                                          <p:spTgt spid="35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6"/>
                                        </p:tgtEl>
                                        <p:attrNameLst>
                                          <p:attrName>style.visibility</p:attrName>
                                        </p:attrNameLst>
                                      </p:cBhvr>
                                      <p:to>
                                        <p:strVal val="visible"/>
                                      </p:to>
                                    </p:set>
                                    <p:anim calcmode="lin" valueType="num">
                                      <p:cBhvr additive="base">
                                        <p:cTn dur="500"/>
                                        <p:tgtEl>
                                          <p:spTgt spid="35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15"/>
          <p:cNvPicPr preferRelativeResize="0"/>
          <p:nvPr/>
        </p:nvPicPr>
        <p:blipFill rotWithShape="1">
          <a:blip r:embed="rId3">
            <a:alphaModFix/>
          </a:blip>
          <a:srcRect b="41405" l="0" r="0" t="41405"/>
          <a:stretch/>
        </p:blipFill>
        <p:spPr>
          <a:xfrm>
            <a:off x="1853185" y="469074"/>
            <a:ext cx="10338815" cy="999744"/>
          </a:xfrm>
          <a:prstGeom prst="rect">
            <a:avLst/>
          </a:prstGeom>
          <a:noFill/>
          <a:ln>
            <a:noFill/>
          </a:ln>
        </p:spPr>
      </p:pic>
      <p:sp>
        <p:nvSpPr>
          <p:cNvPr id="373" name="Google Shape;373;p15"/>
          <p:cNvSpPr txBox="1"/>
          <p:nvPr>
            <p:ph type="title"/>
          </p:nvPr>
        </p:nvSpPr>
        <p:spPr>
          <a:xfrm>
            <a:off x="2388109" y="365125"/>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AI Prompt Engineering</a:t>
            </a:r>
            <a:endParaRPr/>
          </a:p>
        </p:txBody>
      </p:sp>
      <p:sp>
        <p:nvSpPr>
          <p:cNvPr id="374" name="Google Shape;374;p15"/>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375" name="Google Shape;375;p15">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graphicFrame>
        <p:nvGraphicFramePr>
          <p:cNvPr id="376" name="Google Shape;376;p15"/>
          <p:cNvGraphicFramePr/>
          <p:nvPr/>
        </p:nvGraphicFramePr>
        <p:xfrm>
          <a:off x="1822136" y="2016816"/>
          <a:ext cx="3000000" cy="3000000"/>
        </p:xfrm>
        <a:graphic>
          <a:graphicData uri="http://schemas.openxmlformats.org/drawingml/2006/table">
            <a:tbl>
              <a:tblPr>
                <a:noFill/>
                <a:tableStyleId>{665211FB-30AD-4F61-8384-ECB7ECA784F8}</a:tableStyleId>
              </a:tblPr>
              <a:tblGrid>
                <a:gridCol w="4273875"/>
                <a:gridCol w="4273875"/>
              </a:tblGrid>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Enhances Critical Thinking &amp; Precision</a:t>
                      </a:r>
                      <a:endParaRPr/>
                    </a:p>
                    <a:p>
                      <a:pPr indent="0" lvl="0" marL="0" marR="0" rtl="0" algn="l">
                        <a:spcBef>
                          <a:spcPts val="0"/>
                        </a:spcBef>
                        <a:spcAft>
                          <a:spcPts val="0"/>
                        </a:spcAft>
                        <a:buNone/>
                      </a:pPr>
                      <a:r>
                        <a:rPr lang="en-US" sz="1600">
                          <a:latin typeface="Arial"/>
                          <a:ea typeface="Arial"/>
                          <a:cs typeface="Arial"/>
                          <a:sym typeface="Arial"/>
                        </a:rPr>
                        <a:t>Crafting effective prompts requires students to refine their questions, improving clarity &amp; focus for more precise AI responses that align with project needs.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1F8EC"/>
                    </a:solidFill>
                  </a:tcPr>
                </a:tc>
                <a:tc>
                  <a:txBody>
                    <a:bodyPr/>
                    <a:lstStyle/>
                    <a:p>
                      <a:pPr indent="0" lvl="0" marL="0" marR="0" rtl="0" algn="l">
                        <a:lnSpc>
                          <a:spcPct val="100000"/>
                        </a:lnSpc>
                        <a:spcBef>
                          <a:spcPts val="0"/>
                        </a:spcBef>
                        <a:spcAft>
                          <a:spcPts val="0"/>
                        </a:spcAft>
                        <a:buClr>
                          <a:srgbClr val="000000"/>
                        </a:buClr>
                        <a:buSzPts val="1600"/>
                        <a:buFont typeface="Arial"/>
                        <a:buNone/>
                      </a:pPr>
                      <a:r>
                        <a:rPr b="1" i="0" lang="en-US" sz="1600">
                          <a:solidFill>
                            <a:srgbClr val="000000"/>
                          </a:solidFill>
                          <a:latin typeface="Arial"/>
                          <a:ea typeface="Arial"/>
                          <a:cs typeface="Arial"/>
                          <a:sym typeface="Arial"/>
                        </a:rPr>
                        <a:t>🧠 </a:t>
                      </a:r>
                      <a:r>
                        <a:rPr b="1" i="0" lang="en-US" sz="1600">
                          <a:solidFill>
                            <a:schemeClr val="dk1"/>
                          </a:solidFill>
                          <a:latin typeface="Arial"/>
                          <a:ea typeface="Arial"/>
                          <a:cs typeface="Arial"/>
                          <a:sym typeface="Arial"/>
                        </a:rPr>
                        <a:t>Encourages Iterative Problem-Solving</a:t>
                      </a:r>
                      <a:endParaRPr/>
                    </a:p>
                    <a:p>
                      <a:pPr indent="0" lvl="0" marL="0" marR="0" rtl="0" algn="l">
                        <a:lnSpc>
                          <a:spcPct val="100000"/>
                        </a:lnSpc>
                        <a:spcBef>
                          <a:spcPts val="0"/>
                        </a:spcBef>
                        <a:spcAft>
                          <a:spcPts val="0"/>
                        </a:spcAft>
                        <a:buClr>
                          <a:schemeClr val="dk1"/>
                        </a:buClr>
                        <a:buSzPts val="1600"/>
                        <a:buFont typeface="Arial"/>
                        <a:buNone/>
                      </a:pPr>
                      <a:r>
                        <a:rPr lang="en-US" sz="1600">
                          <a:latin typeface="Arial"/>
                          <a:ea typeface="Arial"/>
                          <a:cs typeface="Arial"/>
                          <a:sym typeface="Arial"/>
                        </a:rPr>
                        <a:t>students test &amp; adjust prompts, supporting PBL by allowing exploration of multiple solutions before determining the best approach.</a:t>
                      </a:r>
                      <a:endParaRPr b="1" sz="1600">
                        <a:solidFill>
                          <a:schemeClr val="dk1"/>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BE4D4"/>
                    </a:solidFill>
                  </a:tcPr>
                </a:tc>
              </a:tr>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a:t>
                      </a:r>
                      <a:r>
                        <a:rPr b="0" i="0" lang="en-US" sz="1600">
                          <a:solidFill>
                            <a:srgbClr val="000000"/>
                          </a:solidFill>
                          <a:latin typeface="Arial"/>
                          <a:ea typeface="Arial"/>
                          <a:cs typeface="Arial"/>
                          <a:sym typeface="Arial"/>
                        </a:rPr>
                        <a:t> </a:t>
                      </a:r>
                      <a:r>
                        <a:rPr b="1" lang="en-US" sz="1600">
                          <a:solidFill>
                            <a:schemeClr val="dk1"/>
                          </a:solidFill>
                          <a:latin typeface="Arial"/>
                          <a:ea typeface="Arial"/>
                          <a:cs typeface="Arial"/>
                          <a:sym typeface="Arial"/>
                        </a:rPr>
                        <a:t>Improves Research Efficiency</a:t>
                      </a:r>
                      <a:endParaRPr/>
                    </a:p>
                    <a:p>
                      <a:pPr indent="0" lvl="0" marL="0" marR="0" rtl="0" algn="l">
                        <a:spcBef>
                          <a:spcPts val="0"/>
                        </a:spcBef>
                        <a:spcAft>
                          <a:spcPts val="0"/>
                        </a:spcAft>
                        <a:buNone/>
                      </a:pPr>
                      <a:r>
                        <a:rPr lang="en-US" sz="1600">
                          <a:latin typeface="Arial"/>
                          <a:ea typeface="Arial"/>
                          <a:cs typeface="Arial"/>
                          <a:sym typeface="Arial"/>
                        </a:rPr>
                        <a:t>Effective prompts enable quick access to summaries, analyses, &amp; data, letting students focus on applying insights rather than spending excess time gathering information.</a:t>
                      </a:r>
                      <a:endParaRPr b="1" sz="1600">
                        <a:solidFill>
                          <a:schemeClr val="dk1"/>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FF7E1"/>
                    </a:solidFill>
                  </a:tcPr>
                </a:tc>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Encourages Deeper Engagement</a:t>
                      </a:r>
                      <a:endParaRPr/>
                    </a:p>
                    <a:p>
                      <a:pPr indent="0" lvl="0" marL="0" marR="0" rtl="0" algn="l">
                        <a:spcBef>
                          <a:spcPts val="0"/>
                        </a:spcBef>
                        <a:spcAft>
                          <a:spcPts val="0"/>
                        </a:spcAft>
                        <a:buNone/>
                      </a:pPr>
                      <a:r>
                        <a:rPr lang="en-US" sz="1600">
                          <a:latin typeface="Arial"/>
                          <a:ea typeface="Arial"/>
                          <a:cs typeface="Arial"/>
                          <a:sym typeface="Arial"/>
                        </a:rPr>
                        <a:t>Thoughtful prompts inspire deeper, analytical AI responses, pushing students to engage with underlying concepts for a richer understanding of the problem.</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EFF5FB"/>
                    </a:solidFill>
                  </a:tcPr>
                </a:tc>
              </a:tr>
              <a:tr h="1323975">
                <a:tc>
                  <a:txBody>
                    <a:bodyPr/>
                    <a:lstStyle/>
                    <a:p>
                      <a:pPr indent="0" lvl="0" marL="0" marR="0" rtl="0" algn="l">
                        <a:spcBef>
                          <a:spcPts val="0"/>
                        </a:spcBef>
                        <a:spcAft>
                          <a:spcPts val="0"/>
                        </a:spcAft>
                        <a:buNone/>
                      </a:pPr>
                      <a:r>
                        <a:rPr b="1" i="0" lang="en-US" sz="1600">
                          <a:solidFill>
                            <a:srgbClr val="000000"/>
                          </a:solidFill>
                          <a:latin typeface="Arial"/>
                          <a:ea typeface="Arial"/>
                          <a:cs typeface="Arial"/>
                          <a:sym typeface="Arial"/>
                        </a:rPr>
                        <a:t>✅ Promotes Adaptability</a:t>
                      </a:r>
                      <a:endParaRPr/>
                    </a:p>
                    <a:p>
                      <a:pPr indent="0" lvl="0" marL="0" marR="0" rtl="0" algn="l">
                        <a:spcBef>
                          <a:spcPts val="0"/>
                        </a:spcBef>
                        <a:spcAft>
                          <a:spcPts val="0"/>
                        </a:spcAft>
                        <a:buNone/>
                      </a:pPr>
                      <a:r>
                        <a:rPr lang="en-US" sz="1600">
                          <a:latin typeface="Arial"/>
                          <a:ea typeface="Arial"/>
                          <a:cs typeface="Arial"/>
                          <a:sym typeface="Arial"/>
                        </a:rPr>
                        <a:t>Learning prompt engineering develops a versatile skill, aligning with PBL’s real-world focus &amp; helping students adapt to evolving technologies in their careers.</a:t>
                      </a:r>
                      <a:endParaRPr b="1" i="0" sz="1600">
                        <a:solidFill>
                          <a:srgbClr val="000000"/>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FEFFF"/>
                    </a:solidFill>
                  </a:tcPr>
                </a:tc>
                <a:tc>
                  <a:txBody>
                    <a:bodyPr/>
                    <a:lstStyle/>
                    <a:p>
                      <a:pPr indent="0" lvl="0" marL="0" marR="0" rtl="0" algn="l">
                        <a:spcBef>
                          <a:spcPts val="0"/>
                        </a:spcBef>
                        <a:spcAft>
                          <a:spcPts val="0"/>
                        </a:spcAft>
                        <a:buNone/>
                      </a:pPr>
                      <a:r>
                        <a:rPr b="1" lang="en-US" sz="1600">
                          <a:solidFill>
                            <a:schemeClr val="dk1"/>
                          </a:solidFill>
                          <a:latin typeface="Arial"/>
                          <a:ea typeface="Arial"/>
                          <a:cs typeface="Arial"/>
                          <a:sym typeface="Arial"/>
                        </a:rPr>
                        <a:t>🧐 Enables Reflection &amp; Self-Assessment</a:t>
                      </a:r>
                      <a:endParaRPr/>
                    </a:p>
                    <a:p>
                      <a:pPr indent="0" lvl="0" marL="0" marR="0" rtl="0" algn="l">
                        <a:spcBef>
                          <a:spcPts val="0"/>
                        </a:spcBef>
                        <a:spcAft>
                          <a:spcPts val="0"/>
                        </a:spcAft>
                        <a:buNone/>
                      </a:pPr>
                      <a:r>
                        <a:rPr lang="en-US" sz="1600">
                          <a:latin typeface="Arial"/>
                          <a:ea typeface="Arial"/>
                          <a:cs typeface="Arial"/>
                          <a:sym typeface="Arial"/>
                        </a:rPr>
                        <a:t>Experimenting with prompts encourages self-reflection, allowing students to assess their question clarity &amp; thinking patterns</a:t>
                      </a:r>
                      <a:endParaRPr b="1" sz="1600">
                        <a:solidFill>
                          <a:schemeClr val="dk1"/>
                        </a:solidFill>
                        <a:latin typeface="Arial"/>
                        <a:ea typeface="Arial"/>
                        <a:cs typeface="Arial"/>
                        <a:sym typeface="Arial"/>
                      </a:endParaRPr>
                    </a:p>
                  </a:txBody>
                  <a:tcPr marT="45725" marB="45725" marR="91450" marL="91450" anchor="ctr">
                    <a:lnL cap="flat" cmpd="sng" w="10725">
                      <a:solidFill>
                        <a:srgbClr val="000000"/>
                      </a:solidFill>
                      <a:prstDash val="solid"/>
                      <a:round/>
                      <a:headEnd len="sm" w="sm" type="none"/>
                      <a:tailEnd len="sm" w="sm" type="none"/>
                    </a:lnL>
                    <a:lnR cap="flat" cmpd="sng" w="10725">
                      <a:solidFill>
                        <a:srgbClr val="000000"/>
                      </a:solidFill>
                      <a:prstDash val="solid"/>
                      <a:round/>
                      <a:headEnd len="sm" w="sm" type="none"/>
                      <a:tailEnd len="sm" w="sm" type="none"/>
                    </a:lnR>
                    <a:lnT cap="flat" cmpd="sng" w="10725">
                      <a:solidFill>
                        <a:srgbClr val="000000"/>
                      </a:solidFill>
                      <a:prstDash val="solid"/>
                      <a:round/>
                      <a:headEnd len="sm" w="sm" type="none"/>
                      <a:tailEnd len="sm" w="sm" type="none"/>
                    </a:lnT>
                    <a:lnB cap="flat" cmpd="sng" w="10725">
                      <a:solidFill>
                        <a:srgbClr val="000000"/>
                      </a:solidFill>
                      <a:prstDash val="solid"/>
                      <a:round/>
                      <a:headEnd len="sm" w="sm" type="none"/>
                      <a:tailEnd len="sm" w="sm" type="none"/>
                    </a:lnB>
                    <a:solidFill>
                      <a:srgbClr val="F1EEE7"/>
                    </a:solidFill>
                  </a:tcPr>
                </a:tc>
              </a:tr>
            </a:tbl>
          </a:graphicData>
        </a:graphic>
      </p:graphicFrame>
      <p:grpSp>
        <p:nvGrpSpPr>
          <p:cNvPr id="377" name="Google Shape;377;p15"/>
          <p:cNvGrpSpPr/>
          <p:nvPr/>
        </p:nvGrpSpPr>
        <p:grpSpPr>
          <a:xfrm>
            <a:off x="60960" y="39084"/>
            <a:ext cx="1719073" cy="1708236"/>
            <a:chOff x="60960" y="39084"/>
            <a:chExt cx="1719073" cy="1708236"/>
          </a:xfrm>
        </p:grpSpPr>
        <p:pic>
          <p:nvPicPr>
            <p:cNvPr id="378" name="Google Shape;378;p15"/>
            <p:cNvPicPr preferRelativeResize="0"/>
            <p:nvPr/>
          </p:nvPicPr>
          <p:blipFill rotWithShape="1">
            <a:blip r:embed="rId7">
              <a:alphaModFix/>
            </a:blip>
            <a:srcRect b="629" l="0" r="0" t="0"/>
            <a:stretch/>
          </p:blipFill>
          <p:spPr>
            <a:xfrm>
              <a:off x="60960" y="39084"/>
              <a:ext cx="1719073" cy="1708236"/>
            </a:xfrm>
            <a:prstGeom prst="rect">
              <a:avLst/>
            </a:prstGeom>
            <a:noFill/>
            <a:ln>
              <a:noFill/>
            </a:ln>
          </p:spPr>
        </p:pic>
        <p:pic>
          <p:nvPicPr>
            <p:cNvPr descr="Ai Vector Art PNG Images | Free Download On Pngtree" id="379" name="Google Shape;379;p15"/>
            <p:cNvPicPr preferRelativeResize="0"/>
            <p:nvPr/>
          </p:nvPicPr>
          <p:blipFill rotWithShape="1">
            <a:blip r:embed="rId8">
              <a:alphaModFix/>
            </a:blip>
            <a:srcRect b="0" l="0" r="0" t="0"/>
            <a:stretch/>
          </p:blipFill>
          <p:spPr>
            <a:xfrm flipH="1">
              <a:off x="231701" y="407645"/>
              <a:ext cx="1339675" cy="133967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6"/>
                                        </p:tgtEl>
                                        <p:attrNameLst>
                                          <p:attrName>style.visibility</p:attrName>
                                        </p:attrNameLst>
                                      </p:cBhvr>
                                      <p:to>
                                        <p:strVal val="visible"/>
                                      </p:to>
                                    </p:set>
                                    <p:anim calcmode="lin" valueType="num">
                                      <p:cBhvr additive="base">
                                        <p:cTn dur="500"/>
                                        <p:tgtEl>
                                          <p:spTgt spid="37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id="385" name="Google Shape;385;p16"/>
          <p:cNvPicPr preferRelativeResize="0"/>
          <p:nvPr/>
        </p:nvPicPr>
        <p:blipFill rotWithShape="1">
          <a:blip r:embed="rId3">
            <a:alphaModFix/>
          </a:blip>
          <a:srcRect b="41405" l="0" r="0" t="41405"/>
          <a:stretch/>
        </p:blipFill>
        <p:spPr>
          <a:xfrm>
            <a:off x="1853185" y="469074"/>
            <a:ext cx="10338815" cy="999744"/>
          </a:xfrm>
          <a:prstGeom prst="rect">
            <a:avLst/>
          </a:prstGeom>
          <a:noFill/>
          <a:ln>
            <a:noFill/>
          </a:ln>
        </p:spPr>
      </p:pic>
      <p:sp>
        <p:nvSpPr>
          <p:cNvPr id="386" name="Google Shape;386;p16"/>
          <p:cNvSpPr txBox="1"/>
          <p:nvPr>
            <p:ph type="title"/>
          </p:nvPr>
        </p:nvSpPr>
        <p:spPr>
          <a:xfrm>
            <a:off x="2388109" y="365125"/>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AI Prompt Engineering</a:t>
            </a:r>
            <a:endParaRPr/>
          </a:p>
        </p:txBody>
      </p:sp>
      <p:sp>
        <p:nvSpPr>
          <p:cNvPr id="387" name="Google Shape;387;p16"/>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388" name="Google Shape;388;p16">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389" name="Google Shape;389;p16"/>
          <p:cNvSpPr txBox="1"/>
          <p:nvPr/>
        </p:nvSpPr>
        <p:spPr>
          <a:xfrm>
            <a:off x="149781" y="1893972"/>
            <a:ext cx="3856571" cy="3828740"/>
          </a:xfrm>
          <a:prstGeom prst="rect">
            <a:avLst/>
          </a:prstGeom>
          <a:solidFill>
            <a:srgbClr val="F1F8EC"/>
          </a:solidFill>
          <a:ln cap="flat" cmpd="sng" w="12700">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16000"/>
              </a:lnSpc>
              <a:spcBef>
                <a:spcPts val="0"/>
              </a:spcBef>
              <a:spcAft>
                <a:spcPts val="0"/>
              </a:spcAft>
              <a:buNone/>
            </a:pPr>
            <a:r>
              <a:rPr b="1" lang="en-US" sz="1400">
                <a:solidFill>
                  <a:schemeClr val="dk1"/>
                </a:solidFill>
                <a:latin typeface="Arial"/>
                <a:ea typeface="Arial"/>
                <a:cs typeface="Arial"/>
                <a:sym typeface="Arial"/>
              </a:rPr>
              <a:t>💡 Refining Inquiry with Iterative Prompting</a:t>
            </a:r>
            <a:endParaRPr/>
          </a:p>
          <a:p>
            <a:pPr indent="0" lvl="0" marL="0" marR="0" rtl="0" algn="l">
              <a:lnSpc>
                <a:spcPct val="116000"/>
              </a:lnSpc>
              <a:spcBef>
                <a:spcPts val="0"/>
              </a:spcBef>
              <a:spcAft>
                <a:spcPts val="0"/>
              </a:spcAft>
              <a:buNone/>
            </a:pPr>
            <a:r>
              <a:t/>
            </a:r>
            <a:endParaRPr sz="1400">
              <a:solidFill>
                <a:schemeClr val="dk1"/>
              </a:solidFill>
              <a:latin typeface="Arial"/>
              <a:ea typeface="Arial"/>
              <a:cs typeface="Arial"/>
              <a:sym typeface="Arial"/>
            </a:endParaRPr>
          </a:p>
          <a:p>
            <a:pPr indent="0" lvl="0" marL="0" marR="0" rtl="0" algn="l">
              <a:lnSpc>
                <a:spcPct val="116000"/>
              </a:lnSpc>
              <a:spcBef>
                <a:spcPts val="0"/>
              </a:spcBef>
              <a:spcAft>
                <a:spcPts val="0"/>
              </a:spcAft>
              <a:buNone/>
            </a:pPr>
            <a:r>
              <a:rPr b="1" lang="en-US" sz="1400">
                <a:solidFill>
                  <a:schemeClr val="dk1"/>
                </a:solidFill>
                <a:latin typeface="Arial"/>
                <a:ea typeface="Arial"/>
                <a:cs typeface="Arial"/>
                <a:sym typeface="Arial"/>
              </a:rPr>
              <a:t>Activity:</a:t>
            </a:r>
            <a:r>
              <a:rPr lang="en-US" sz="1400">
                <a:solidFill>
                  <a:schemeClr val="dk1"/>
                </a:solidFill>
                <a:latin typeface="Arial"/>
                <a:ea typeface="Arial"/>
                <a:cs typeface="Arial"/>
                <a:sym typeface="Arial"/>
              </a:rPr>
              <a:t> Students experiment with different prompt formulations to improve AI responses. In each iteration, they refine their questions for clarity, specificity, or scope, noting how each prompt change affects the quality of AI feedback. They then present their best results &amp; discuss the process.</a:t>
            </a:r>
            <a:endParaRPr/>
          </a:p>
          <a:p>
            <a:pPr indent="0" lvl="0" marL="0" marR="0" rtl="0" algn="l">
              <a:lnSpc>
                <a:spcPct val="116000"/>
              </a:lnSpc>
              <a:spcBef>
                <a:spcPts val="0"/>
              </a:spcBef>
              <a:spcAft>
                <a:spcPts val="0"/>
              </a:spcAft>
              <a:buNone/>
            </a:pPr>
            <a:r>
              <a:t/>
            </a:r>
            <a:endParaRPr sz="1400">
              <a:solidFill>
                <a:schemeClr val="dk1"/>
              </a:solidFill>
              <a:latin typeface="Arial"/>
              <a:ea typeface="Arial"/>
              <a:cs typeface="Arial"/>
              <a:sym typeface="Arial"/>
            </a:endParaRPr>
          </a:p>
          <a:p>
            <a:pPr indent="0" lvl="0" marL="0" marR="0" rtl="0" algn="l">
              <a:lnSpc>
                <a:spcPct val="116000"/>
              </a:lnSpc>
              <a:spcBef>
                <a:spcPts val="0"/>
              </a:spcBef>
              <a:spcAft>
                <a:spcPts val="0"/>
              </a:spcAft>
              <a:buNone/>
            </a:pPr>
            <a:r>
              <a:rPr b="1" lang="en-US" sz="1400">
                <a:solidFill>
                  <a:schemeClr val="dk1"/>
                </a:solidFill>
                <a:latin typeface="Arial"/>
                <a:ea typeface="Arial"/>
                <a:cs typeface="Arial"/>
                <a:sym typeface="Arial"/>
              </a:rPr>
              <a:t>Science Example:</a:t>
            </a:r>
            <a:r>
              <a:rPr lang="en-US" sz="1400">
                <a:solidFill>
                  <a:schemeClr val="dk1"/>
                </a:solidFill>
                <a:latin typeface="Arial"/>
                <a:ea typeface="Arial"/>
                <a:cs typeface="Arial"/>
                <a:sym typeface="Arial"/>
              </a:rPr>
              <a:t> For a report on ecosystems, students start with a general question (“Tell me about ecosystems”) &amp; gradually refine it to specific inquiries (“Explain the role of keystone species in rainforest ecosystems”).</a:t>
            </a:r>
            <a:endParaRPr/>
          </a:p>
        </p:txBody>
      </p:sp>
      <p:sp>
        <p:nvSpPr>
          <p:cNvPr id="390" name="Google Shape;390;p16"/>
          <p:cNvSpPr txBox="1"/>
          <p:nvPr/>
        </p:nvSpPr>
        <p:spPr>
          <a:xfrm>
            <a:off x="8172115" y="2124897"/>
            <a:ext cx="3870103" cy="3578800"/>
          </a:xfrm>
          <a:prstGeom prst="rect">
            <a:avLst/>
          </a:prstGeom>
          <a:solidFill>
            <a:srgbClr val="DDEAF6"/>
          </a:solidFill>
          <a:ln cap="flat" cmpd="sng" w="12700">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16000"/>
              </a:lnSpc>
              <a:spcBef>
                <a:spcPts val="0"/>
              </a:spcBef>
              <a:spcAft>
                <a:spcPts val="0"/>
              </a:spcAft>
              <a:buNone/>
            </a:pPr>
            <a:r>
              <a:rPr b="1" lang="en-US" sz="1400">
                <a:solidFill>
                  <a:schemeClr val="dk1"/>
                </a:solidFill>
                <a:latin typeface="Arial"/>
                <a:ea typeface="Arial"/>
                <a:cs typeface="Arial"/>
                <a:sym typeface="Arial"/>
              </a:rPr>
              <a:t>✅ Prompt Feedback Loop &amp; Analysis</a:t>
            </a:r>
            <a:endParaRPr sz="1400">
              <a:solidFill>
                <a:schemeClr val="dk1"/>
              </a:solidFill>
              <a:latin typeface="Arial"/>
              <a:ea typeface="Arial"/>
              <a:cs typeface="Arial"/>
              <a:sym typeface="Arial"/>
            </a:endParaRPr>
          </a:p>
          <a:p>
            <a:pPr indent="0" lvl="0" marL="0" marR="0" rtl="0" algn="l">
              <a:lnSpc>
                <a:spcPct val="116000"/>
              </a:lnSpc>
              <a:spcBef>
                <a:spcPts val="0"/>
              </a:spcBef>
              <a:spcAft>
                <a:spcPts val="0"/>
              </a:spcAft>
              <a:buNone/>
            </a:pPr>
            <a:r>
              <a:t/>
            </a:r>
            <a:endParaRPr b="1" sz="1400">
              <a:solidFill>
                <a:schemeClr val="dk1"/>
              </a:solidFill>
              <a:latin typeface="Arial"/>
              <a:ea typeface="Arial"/>
              <a:cs typeface="Arial"/>
              <a:sym typeface="Arial"/>
            </a:endParaRPr>
          </a:p>
          <a:p>
            <a:pPr indent="0" lvl="0" marL="0" marR="0" rtl="0" algn="l">
              <a:lnSpc>
                <a:spcPct val="116000"/>
              </a:lnSpc>
              <a:spcBef>
                <a:spcPts val="0"/>
              </a:spcBef>
              <a:spcAft>
                <a:spcPts val="0"/>
              </a:spcAft>
              <a:buNone/>
            </a:pPr>
            <a:r>
              <a:rPr b="1" lang="en-US" sz="1400">
                <a:solidFill>
                  <a:schemeClr val="dk1"/>
                </a:solidFill>
                <a:latin typeface="Arial"/>
                <a:ea typeface="Arial"/>
                <a:cs typeface="Arial"/>
                <a:sym typeface="Arial"/>
              </a:rPr>
              <a:t>Activity:</a:t>
            </a:r>
            <a:r>
              <a:rPr lang="en-US" sz="1400">
                <a:solidFill>
                  <a:schemeClr val="dk1"/>
                </a:solidFill>
                <a:latin typeface="Arial"/>
                <a:ea typeface="Arial"/>
                <a:cs typeface="Arial"/>
                <a:sym typeface="Arial"/>
              </a:rPr>
              <a:t> In pairs, students create prompts related to a topic, record the AI’s responses, &amp; share feedback with their partner on how to improve the prompt. After refining the prompt, they compare initial &amp; improved responses, discussing what worked &amp; why.</a:t>
            </a:r>
            <a:endParaRPr/>
          </a:p>
          <a:p>
            <a:pPr indent="0" lvl="0" marL="0" marR="0" rtl="0" algn="l">
              <a:lnSpc>
                <a:spcPct val="116000"/>
              </a:lnSpc>
              <a:spcBef>
                <a:spcPts val="0"/>
              </a:spcBef>
              <a:spcAft>
                <a:spcPts val="0"/>
              </a:spcAft>
              <a:buNone/>
            </a:pPr>
            <a:r>
              <a:t/>
            </a:r>
            <a:endParaRPr b="1" sz="1400">
              <a:solidFill>
                <a:schemeClr val="dk1"/>
              </a:solidFill>
              <a:latin typeface="Arial"/>
              <a:ea typeface="Arial"/>
              <a:cs typeface="Arial"/>
              <a:sym typeface="Arial"/>
            </a:endParaRPr>
          </a:p>
          <a:p>
            <a:pPr indent="0" lvl="0" marL="0" marR="0" rtl="0" algn="l">
              <a:lnSpc>
                <a:spcPct val="116000"/>
              </a:lnSpc>
              <a:spcBef>
                <a:spcPts val="0"/>
              </a:spcBef>
              <a:spcAft>
                <a:spcPts val="0"/>
              </a:spcAft>
              <a:buNone/>
            </a:pPr>
            <a:r>
              <a:rPr b="1" lang="en-US" sz="1400">
                <a:solidFill>
                  <a:schemeClr val="dk1"/>
                </a:solidFill>
                <a:latin typeface="Arial"/>
                <a:ea typeface="Arial"/>
                <a:cs typeface="Arial"/>
                <a:sym typeface="Arial"/>
              </a:rPr>
              <a:t>Psychology Example:</a:t>
            </a:r>
            <a:r>
              <a:rPr lang="en-US" sz="1400">
                <a:solidFill>
                  <a:schemeClr val="dk1"/>
                </a:solidFill>
                <a:latin typeface="Arial"/>
                <a:ea typeface="Arial"/>
                <a:cs typeface="Arial"/>
                <a:sym typeface="Arial"/>
              </a:rPr>
              <a:t> Students create prompts to explore a topic like “factors influencing memory recall.” They analyze how minor wording changes (e.g., using “factors” vs. “reasons”) influence the AI’s detail &amp; depth.</a:t>
            </a:r>
            <a:endParaRPr/>
          </a:p>
        </p:txBody>
      </p:sp>
      <p:sp>
        <p:nvSpPr>
          <p:cNvPr id="391" name="Google Shape;391;p16"/>
          <p:cNvSpPr txBox="1"/>
          <p:nvPr/>
        </p:nvSpPr>
        <p:spPr>
          <a:xfrm>
            <a:off x="4121390" y="2670271"/>
            <a:ext cx="3935687" cy="3578800"/>
          </a:xfrm>
          <a:prstGeom prst="rect">
            <a:avLst/>
          </a:prstGeom>
          <a:solidFill>
            <a:srgbClr val="FCEEE4"/>
          </a:solidFill>
          <a:ln cap="flat" cmpd="sng" w="12700">
            <a:solidFill>
              <a:srgbClr val="7F7F7F"/>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16000"/>
              </a:lnSpc>
              <a:spcBef>
                <a:spcPts val="0"/>
              </a:spcBef>
              <a:spcAft>
                <a:spcPts val="0"/>
              </a:spcAft>
              <a:buNone/>
            </a:pPr>
            <a:r>
              <a:rPr b="1" lang="en-US" sz="1400">
                <a:solidFill>
                  <a:schemeClr val="dk1"/>
                </a:solidFill>
                <a:latin typeface="Arial"/>
                <a:ea typeface="Arial"/>
                <a:cs typeface="Arial"/>
                <a:sym typeface="Arial"/>
              </a:rPr>
              <a:t>🎯 Designing Prompts for Creative AI Outputs</a:t>
            </a:r>
            <a:endParaRPr sz="1400">
              <a:solidFill>
                <a:schemeClr val="dk1"/>
              </a:solidFill>
              <a:latin typeface="Arial"/>
              <a:ea typeface="Arial"/>
              <a:cs typeface="Arial"/>
              <a:sym typeface="Arial"/>
            </a:endParaRPr>
          </a:p>
          <a:p>
            <a:pPr indent="0" lvl="0" marL="0" marR="0" rtl="0" algn="l">
              <a:lnSpc>
                <a:spcPct val="116000"/>
              </a:lnSpc>
              <a:spcBef>
                <a:spcPts val="0"/>
              </a:spcBef>
              <a:spcAft>
                <a:spcPts val="0"/>
              </a:spcAft>
              <a:buNone/>
            </a:pPr>
            <a:r>
              <a:t/>
            </a:r>
            <a:endParaRPr b="1" sz="1400">
              <a:solidFill>
                <a:schemeClr val="dk1"/>
              </a:solidFill>
              <a:latin typeface="Arial"/>
              <a:ea typeface="Arial"/>
              <a:cs typeface="Arial"/>
              <a:sym typeface="Arial"/>
            </a:endParaRPr>
          </a:p>
          <a:p>
            <a:pPr indent="0" lvl="0" marL="0" marR="0" rtl="0" algn="l">
              <a:lnSpc>
                <a:spcPct val="116000"/>
              </a:lnSpc>
              <a:spcBef>
                <a:spcPts val="0"/>
              </a:spcBef>
              <a:spcAft>
                <a:spcPts val="0"/>
              </a:spcAft>
              <a:buNone/>
            </a:pPr>
            <a:r>
              <a:rPr b="1" lang="en-US" sz="1400">
                <a:solidFill>
                  <a:schemeClr val="dk1"/>
                </a:solidFill>
                <a:latin typeface="Arial"/>
                <a:ea typeface="Arial"/>
                <a:cs typeface="Arial"/>
                <a:sym typeface="Arial"/>
              </a:rPr>
              <a:t>Activity:</a:t>
            </a:r>
            <a:r>
              <a:rPr lang="en-US" sz="1400">
                <a:solidFill>
                  <a:schemeClr val="dk1"/>
                </a:solidFill>
                <a:latin typeface="Arial"/>
                <a:ea typeface="Arial"/>
                <a:cs typeface="Arial"/>
                <a:sym typeface="Arial"/>
              </a:rPr>
              <a:t> Ask students to generate prompts that lead the AI to provide creative responses, such as writing a narrative, brainstorming ideas, or creating analogies. They experiment with wording to maximize creativity in AI outputs &amp; present their results in a creative writing piece or brainstorming assignment.</a:t>
            </a:r>
            <a:endParaRPr/>
          </a:p>
          <a:p>
            <a:pPr indent="0" lvl="0" marL="0" marR="0" rtl="0" algn="l">
              <a:lnSpc>
                <a:spcPct val="116000"/>
              </a:lnSpc>
              <a:spcBef>
                <a:spcPts val="0"/>
              </a:spcBef>
              <a:spcAft>
                <a:spcPts val="0"/>
              </a:spcAft>
              <a:buNone/>
            </a:pPr>
            <a:r>
              <a:t/>
            </a:r>
            <a:endParaRPr b="1" sz="1400">
              <a:solidFill>
                <a:schemeClr val="dk1"/>
              </a:solidFill>
              <a:latin typeface="Arial"/>
              <a:ea typeface="Arial"/>
              <a:cs typeface="Arial"/>
              <a:sym typeface="Arial"/>
            </a:endParaRPr>
          </a:p>
          <a:p>
            <a:pPr indent="0" lvl="0" marL="0" marR="0" rtl="0" algn="l">
              <a:lnSpc>
                <a:spcPct val="116000"/>
              </a:lnSpc>
              <a:spcBef>
                <a:spcPts val="0"/>
              </a:spcBef>
              <a:spcAft>
                <a:spcPts val="0"/>
              </a:spcAft>
              <a:buNone/>
            </a:pPr>
            <a:r>
              <a:rPr b="1" lang="en-US" sz="1400">
                <a:solidFill>
                  <a:schemeClr val="dk1"/>
                </a:solidFill>
                <a:latin typeface="Arial"/>
                <a:ea typeface="Arial"/>
                <a:cs typeface="Arial"/>
                <a:sym typeface="Arial"/>
              </a:rPr>
              <a:t>Literature Example:</a:t>
            </a:r>
            <a:r>
              <a:rPr lang="en-US" sz="1400">
                <a:solidFill>
                  <a:schemeClr val="dk1"/>
                </a:solidFill>
                <a:latin typeface="Arial"/>
                <a:ea typeface="Arial"/>
                <a:cs typeface="Arial"/>
                <a:sym typeface="Arial"/>
              </a:rPr>
              <a:t> Students prompt the AI to “rewrite Romeo &amp; Juliet in a modern setting” &amp; adjust prompts to receive different styles, such as comedy or suspense.</a:t>
            </a:r>
            <a:endParaRPr/>
          </a:p>
        </p:txBody>
      </p:sp>
      <p:pic>
        <p:nvPicPr>
          <p:cNvPr descr="113,100+ Fun Learning Stock Illustrations, Royalty-Free Vector Graphics &amp; Clip  Art - iStock | Summer fun learning, Children having fun learning, Kids  having fun learning" id="392" name="Google Shape;392;p16"/>
          <p:cNvPicPr preferRelativeResize="0"/>
          <p:nvPr/>
        </p:nvPicPr>
        <p:blipFill rotWithShape="1">
          <a:blip r:embed="rId7">
            <a:alphaModFix/>
          </a:blip>
          <a:srcRect b="17599" l="0" r="0" t="25019"/>
          <a:stretch/>
        </p:blipFill>
        <p:spPr>
          <a:xfrm>
            <a:off x="5111990" y="1468818"/>
            <a:ext cx="1954485" cy="1121528"/>
          </a:xfrm>
          <a:prstGeom prst="rect">
            <a:avLst/>
          </a:prstGeom>
          <a:noFill/>
          <a:ln>
            <a:noFill/>
          </a:ln>
        </p:spPr>
      </p:pic>
      <p:pic>
        <p:nvPicPr>
          <p:cNvPr descr="Writer Icon Images | Free Photos, PNG Stickers, Wallpapers &amp; Backgrounds -  rawpixel" id="393" name="Google Shape;393;p16"/>
          <p:cNvPicPr preferRelativeResize="0"/>
          <p:nvPr/>
        </p:nvPicPr>
        <p:blipFill rotWithShape="1">
          <a:blip r:embed="rId8">
            <a:alphaModFix/>
          </a:blip>
          <a:srcRect b="0" l="0" r="0" t="0"/>
          <a:stretch/>
        </p:blipFill>
        <p:spPr>
          <a:xfrm>
            <a:off x="2388109" y="5338744"/>
            <a:ext cx="1618243" cy="1618243"/>
          </a:xfrm>
          <a:prstGeom prst="rect">
            <a:avLst/>
          </a:prstGeom>
          <a:noFill/>
          <a:ln>
            <a:noFill/>
          </a:ln>
        </p:spPr>
      </p:pic>
      <p:grpSp>
        <p:nvGrpSpPr>
          <p:cNvPr id="394" name="Google Shape;394;p16"/>
          <p:cNvGrpSpPr/>
          <p:nvPr/>
        </p:nvGrpSpPr>
        <p:grpSpPr>
          <a:xfrm>
            <a:off x="60960" y="39084"/>
            <a:ext cx="1719073" cy="1708236"/>
            <a:chOff x="60960" y="39084"/>
            <a:chExt cx="1719073" cy="1708236"/>
          </a:xfrm>
        </p:grpSpPr>
        <p:pic>
          <p:nvPicPr>
            <p:cNvPr id="395" name="Google Shape;395;p16"/>
            <p:cNvPicPr preferRelativeResize="0"/>
            <p:nvPr/>
          </p:nvPicPr>
          <p:blipFill rotWithShape="1">
            <a:blip r:embed="rId9">
              <a:alphaModFix/>
            </a:blip>
            <a:srcRect b="629" l="0" r="0" t="0"/>
            <a:stretch/>
          </p:blipFill>
          <p:spPr>
            <a:xfrm>
              <a:off x="60960" y="39084"/>
              <a:ext cx="1719073" cy="1708236"/>
            </a:xfrm>
            <a:prstGeom prst="rect">
              <a:avLst/>
            </a:prstGeom>
            <a:noFill/>
            <a:ln>
              <a:noFill/>
            </a:ln>
          </p:spPr>
        </p:pic>
        <p:pic>
          <p:nvPicPr>
            <p:cNvPr descr="Ai Vector Art PNG Images | Free Download On Pngtree" id="396" name="Google Shape;396;p16"/>
            <p:cNvPicPr preferRelativeResize="0"/>
            <p:nvPr/>
          </p:nvPicPr>
          <p:blipFill rotWithShape="1">
            <a:blip r:embed="rId10">
              <a:alphaModFix/>
            </a:blip>
            <a:srcRect b="0" l="0" r="0" t="0"/>
            <a:stretch/>
          </p:blipFill>
          <p:spPr>
            <a:xfrm flipH="1">
              <a:off x="231701" y="407645"/>
              <a:ext cx="1339675" cy="133967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9"/>
                                        </p:tgtEl>
                                        <p:attrNameLst>
                                          <p:attrName>style.visibility</p:attrName>
                                        </p:attrNameLst>
                                      </p:cBhvr>
                                      <p:to>
                                        <p:strVal val="visible"/>
                                      </p:to>
                                    </p:set>
                                    <p:anim calcmode="lin" valueType="num">
                                      <p:cBhvr additive="base">
                                        <p:cTn dur="500"/>
                                        <p:tgtEl>
                                          <p:spTgt spid="38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91"/>
                                        </p:tgtEl>
                                        <p:attrNameLst>
                                          <p:attrName>style.visibility</p:attrName>
                                        </p:attrNameLst>
                                      </p:cBhvr>
                                      <p:to>
                                        <p:strVal val="visible"/>
                                      </p:to>
                                    </p:set>
                                    <p:anim calcmode="lin" valueType="num">
                                      <p:cBhvr additive="base">
                                        <p:cTn dur="500"/>
                                        <p:tgtEl>
                                          <p:spTgt spid="39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90"/>
                                        </p:tgtEl>
                                        <p:attrNameLst>
                                          <p:attrName>style.visibility</p:attrName>
                                        </p:attrNameLst>
                                      </p:cBhvr>
                                      <p:to>
                                        <p:strVal val="visible"/>
                                      </p:to>
                                    </p:set>
                                    <p:anim calcmode="lin" valueType="num">
                                      <p:cBhvr additive="base">
                                        <p:cTn dur="500"/>
                                        <p:tgtEl>
                                          <p:spTgt spid="39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17"/>
          <p:cNvPicPr preferRelativeResize="0"/>
          <p:nvPr/>
        </p:nvPicPr>
        <p:blipFill rotWithShape="1">
          <a:blip r:embed="rId3">
            <a:alphaModFix/>
          </a:blip>
          <a:srcRect b="41405" l="0" r="0" t="41405"/>
          <a:stretch/>
        </p:blipFill>
        <p:spPr>
          <a:xfrm>
            <a:off x="1853185" y="469074"/>
            <a:ext cx="10338815" cy="999744"/>
          </a:xfrm>
          <a:prstGeom prst="rect">
            <a:avLst/>
          </a:prstGeom>
          <a:noFill/>
          <a:ln>
            <a:noFill/>
          </a:ln>
        </p:spPr>
      </p:pic>
      <p:sp>
        <p:nvSpPr>
          <p:cNvPr id="402" name="Google Shape;402;p17"/>
          <p:cNvSpPr txBox="1"/>
          <p:nvPr>
            <p:ph type="title"/>
          </p:nvPr>
        </p:nvSpPr>
        <p:spPr>
          <a:xfrm>
            <a:off x="2388109" y="365125"/>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Discussion / Q &amp; A</a:t>
            </a:r>
            <a:endParaRPr/>
          </a:p>
        </p:txBody>
      </p:sp>
      <p:sp>
        <p:nvSpPr>
          <p:cNvPr id="403" name="Google Shape;403;p17"/>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404" name="Google Shape;404;p17">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grpSp>
        <p:nvGrpSpPr>
          <p:cNvPr id="405" name="Google Shape;405;p17"/>
          <p:cNvGrpSpPr/>
          <p:nvPr/>
        </p:nvGrpSpPr>
        <p:grpSpPr>
          <a:xfrm>
            <a:off x="2006588" y="1923664"/>
            <a:ext cx="9301453" cy="4158229"/>
            <a:chOff x="717487" y="1923664"/>
            <a:chExt cx="9301453" cy="4158229"/>
          </a:xfrm>
        </p:grpSpPr>
        <p:pic>
          <p:nvPicPr>
            <p:cNvPr descr="A group of white speech bubbles with black question marks" id="406" name="Google Shape;406;p17"/>
            <p:cNvPicPr preferRelativeResize="0"/>
            <p:nvPr/>
          </p:nvPicPr>
          <p:blipFill rotWithShape="1">
            <a:blip r:embed="rId7">
              <a:alphaModFix/>
            </a:blip>
            <a:srcRect b="0" l="0" r="15770" t="0"/>
            <a:stretch/>
          </p:blipFill>
          <p:spPr>
            <a:xfrm>
              <a:off x="717487" y="1923664"/>
              <a:ext cx="6226521" cy="4158229"/>
            </a:xfrm>
            <a:prstGeom prst="rect">
              <a:avLst/>
            </a:prstGeom>
            <a:noFill/>
            <a:ln>
              <a:noFill/>
            </a:ln>
            <a:effectLst>
              <a:outerShdw blurRad="50800" rotWithShape="0" algn="tl" dir="2700000" dist="38100">
                <a:srgbClr val="000000">
                  <a:alpha val="40000"/>
                </a:srgbClr>
              </a:outerShdw>
            </a:effectLst>
          </p:spPr>
        </p:pic>
        <p:sp>
          <p:nvSpPr>
            <p:cNvPr id="407" name="Google Shape;407;p17"/>
            <p:cNvSpPr/>
            <p:nvPr/>
          </p:nvSpPr>
          <p:spPr>
            <a:xfrm>
              <a:off x="7116251" y="2016691"/>
              <a:ext cx="2902689" cy="1629563"/>
            </a:xfrm>
            <a:prstGeom prst="wedgeEllipseCallout">
              <a:avLst>
                <a:gd fmla="val -72926" name="adj1"/>
                <a:gd fmla="val 47731" name="adj2"/>
              </a:avLst>
            </a:prstGeom>
            <a:solidFill>
              <a:srgbClr val="FCEEE4"/>
            </a:solidFill>
            <a:ln cap="flat" cmpd="sng" w="19050">
              <a:solidFill>
                <a:schemeClr val="dk1"/>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Questions? Comments? Concerns?</a:t>
              </a:r>
              <a:endParaRPr/>
            </a:p>
          </p:txBody>
        </p:sp>
      </p:grpSp>
      <p:grpSp>
        <p:nvGrpSpPr>
          <p:cNvPr id="408" name="Google Shape;408;p17"/>
          <p:cNvGrpSpPr/>
          <p:nvPr/>
        </p:nvGrpSpPr>
        <p:grpSpPr>
          <a:xfrm>
            <a:off x="60960" y="39084"/>
            <a:ext cx="1719073" cy="1708236"/>
            <a:chOff x="60960" y="39084"/>
            <a:chExt cx="1719073" cy="1708236"/>
          </a:xfrm>
        </p:grpSpPr>
        <p:pic>
          <p:nvPicPr>
            <p:cNvPr id="409" name="Google Shape;409;p17"/>
            <p:cNvPicPr preferRelativeResize="0"/>
            <p:nvPr/>
          </p:nvPicPr>
          <p:blipFill rotWithShape="1">
            <a:blip r:embed="rId8">
              <a:alphaModFix/>
            </a:blip>
            <a:srcRect b="629" l="0" r="0" t="0"/>
            <a:stretch/>
          </p:blipFill>
          <p:spPr>
            <a:xfrm>
              <a:off x="60960" y="39084"/>
              <a:ext cx="1719073" cy="1708236"/>
            </a:xfrm>
            <a:prstGeom prst="rect">
              <a:avLst/>
            </a:prstGeom>
            <a:noFill/>
            <a:ln>
              <a:noFill/>
            </a:ln>
          </p:spPr>
        </p:pic>
        <p:pic>
          <p:nvPicPr>
            <p:cNvPr descr="Ai Vector Art PNG Images | Free Download On Pngtree" id="410" name="Google Shape;410;p17"/>
            <p:cNvPicPr preferRelativeResize="0"/>
            <p:nvPr/>
          </p:nvPicPr>
          <p:blipFill rotWithShape="1">
            <a:blip r:embed="rId9">
              <a:alphaModFix/>
            </a:blip>
            <a:srcRect b="0" l="0" r="0" t="0"/>
            <a:stretch/>
          </p:blipFill>
          <p:spPr>
            <a:xfrm flipH="1">
              <a:off x="231701" y="407645"/>
              <a:ext cx="1339675" cy="1339675"/>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grpSp>
        <p:nvGrpSpPr>
          <p:cNvPr id="415" name="Google Shape;415;p18"/>
          <p:cNvGrpSpPr/>
          <p:nvPr/>
        </p:nvGrpSpPr>
        <p:grpSpPr>
          <a:xfrm>
            <a:off x="60960" y="39084"/>
            <a:ext cx="1719073" cy="1708236"/>
            <a:chOff x="60960" y="39084"/>
            <a:chExt cx="1719073" cy="1708236"/>
          </a:xfrm>
        </p:grpSpPr>
        <p:pic>
          <p:nvPicPr>
            <p:cNvPr id="416" name="Google Shape;416;p18"/>
            <p:cNvPicPr preferRelativeResize="0"/>
            <p:nvPr/>
          </p:nvPicPr>
          <p:blipFill rotWithShape="1">
            <a:blip r:embed="rId3">
              <a:alphaModFix/>
            </a:blip>
            <a:srcRect b="629" l="0" r="0" t="0"/>
            <a:stretch/>
          </p:blipFill>
          <p:spPr>
            <a:xfrm>
              <a:off x="60960" y="39084"/>
              <a:ext cx="1719073" cy="1708236"/>
            </a:xfrm>
            <a:prstGeom prst="rect">
              <a:avLst/>
            </a:prstGeom>
            <a:noFill/>
            <a:ln>
              <a:noFill/>
            </a:ln>
          </p:spPr>
        </p:pic>
        <p:pic>
          <p:nvPicPr>
            <p:cNvPr descr="Ai Vector Art PNG Images | Free Download On Pngtree" id="417" name="Google Shape;417;p18"/>
            <p:cNvPicPr preferRelativeResize="0"/>
            <p:nvPr/>
          </p:nvPicPr>
          <p:blipFill rotWithShape="1">
            <a:blip r:embed="rId4">
              <a:alphaModFix/>
            </a:blip>
            <a:srcRect b="0" l="0" r="0" t="0"/>
            <a:stretch/>
          </p:blipFill>
          <p:spPr>
            <a:xfrm flipH="1">
              <a:off x="231701" y="407645"/>
              <a:ext cx="1339675" cy="1339675"/>
            </a:xfrm>
            <a:prstGeom prst="rect">
              <a:avLst/>
            </a:prstGeom>
            <a:noFill/>
            <a:ln>
              <a:noFill/>
            </a:ln>
          </p:spPr>
        </p:pic>
      </p:grpSp>
      <p:pic>
        <p:nvPicPr>
          <p:cNvPr id="418" name="Google Shape;418;p18"/>
          <p:cNvPicPr preferRelativeResize="0"/>
          <p:nvPr/>
        </p:nvPicPr>
        <p:blipFill rotWithShape="1">
          <a:blip r:embed="rId5">
            <a:alphaModFix/>
          </a:blip>
          <a:srcRect b="41405" l="0" r="0" t="41405"/>
          <a:stretch/>
        </p:blipFill>
        <p:spPr>
          <a:xfrm>
            <a:off x="1853185" y="469074"/>
            <a:ext cx="10338815" cy="999744"/>
          </a:xfrm>
          <a:prstGeom prst="rect">
            <a:avLst/>
          </a:prstGeom>
          <a:noFill/>
          <a:ln>
            <a:noFill/>
          </a:ln>
        </p:spPr>
      </p:pic>
      <p:sp>
        <p:nvSpPr>
          <p:cNvPr id="419" name="Google Shape;419;p18"/>
          <p:cNvSpPr txBox="1"/>
          <p:nvPr>
            <p:ph type="title"/>
          </p:nvPr>
        </p:nvSpPr>
        <p:spPr>
          <a:xfrm>
            <a:off x="2388109" y="365125"/>
            <a:ext cx="9268967" cy="1207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Key Takeaways</a:t>
            </a:r>
            <a:endParaRPr/>
          </a:p>
        </p:txBody>
      </p:sp>
      <p:sp>
        <p:nvSpPr>
          <p:cNvPr id="420" name="Google Shape;420;p18"/>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6">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421" name="Google Shape;421;p18">
            <a:hlinkClick action="ppaction://hlinksldjump" r:id="rId7"/>
          </p:cNvPr>
          <p:cNvPicPr preferRelativeResize="0"/>
          <p:nvPr/>
        </p:nvPicPr>
        <p:blipFill rotWithShape="1">
          <a:blip r:embed="rId8">
            <a:alphaModFix/>
          </a:blip>
          <a:srcRect b="0" l="0" r="0" t="0"/>
          <a:stretch/>
        </p:blipFill>
        <p:spPr>
          <a:xfrm>
            <a:off x="11568568" y="6328839"/>
            <a:ext cx="387670" cy="387670"/>
          </a:xfrm>
          <a:prstGeom prst="rect">
            <a:avLst/>
          </a:prstGeom>
          <a:noFill/>
          <a:ln>
            <a:noFill/>
          </a:ln>
        </p:spPr>
      </p:pic>
      <p:grpSp>
        <p:nvGrpSpPr>
          <p:cNvPr id="422" name="Google Shape;422;p18"/>
          <p:cNvGrpSpPr/>
          <p:nvPr/>
        </p:nvGrpSpPr>
        <p:grpSpPr>
          <a:xfrm>
            <a:off x="541202" y="1676948"/>
            <a:ext cx="3693814" cy="1969437"/>
            <a:chOff x="541202" y="1854020"/>
            <a:chExt cx="3693814" cy="1969437"/>
          </a:xfrm>
        </p:grpSpPr>
        <p:sp>
          <p:nvSpPr>
            <p:cNvPr id="423" name="Google Shape;423;p18"/>
            <p:cNvSpPr txBox="1"/>
            <p:nvPr/>
          </p:nvSpPr>
          <p:spPr>
            <a:xfrm>
              <a:off x="541202" y="2069131"/>
              <a:ext cx="3693814" cy="1754326"/>
            </a:xfrm>
            <a:prstGeom prst="rect">
              <a:avLst/>
            </a:prstGeom>
            <a:solidFill>
              <a:srgbClr val="F2F8EE"/>
            </a:solidFill>
            <a:ln cap="flat" cmpd="sng" w="9525">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AI Tools for Enhancing PBL</a:t>
              </a:r>
              <a:endParaRPr/>
            </a:p>
            <a:p>
              <a:pPr indent="-342900" lvl="0" marL="342900" marR="0" rtl="0" algn="l">
                <a:spcBef>
                  <a:spcPts val="0"/>
                </a:spcBef>
                <a:spcAft>
                  <a:spcPts val="0"/>
                </a:spcAft>
                <a:buClr>
                  <a:schemeClr val="dk1"/>
                </a:buClr>
                <a:buSzPts val="1800"/>
                <a:buFont typeface="Nunito Sans"/>
                <a:buAutoNum type="arabicPeriod"/>
              </a:pPr>
              <a:r>
                <a:rPr lang="en-US" sz="1800">
                  <a:solidFill>
                    <a:schemeClr val="dk1"/>
                  </a:solidFill>
                  <a:latin typeface="Arial"/>
                  <a:ea typeface="Arial"/>
                  <a:cs typeface="Arial"/>
                  <a:sym typeface="Arial"/>
                </a:rPr>
                <a:t>AI Design Assistant in Ultra</a:t>
              </a:r>
              <a:endParaRPr/>
            </a:p>
            <a:p>
              <a:pPr indent="-342900" lvl="0" marL="342900" marR="0" rtl="0" algn="l">
                <a:spcBef>
                  <a:spcPts val="0"/>
                </a:spcBef>
                <a:spcAft>
                  <a:spcPts val="0"/>
                </a:spcAft>
                <a:buClr>
                  <a:schemeClr val="dk1"/>
                </a:buClr>
                <a:buSzPts val="1800"/>
                <a:buFont typeface="Nunito Sans"/>
                <a:buAutoNum type="arabicPeriod"/>
              </a:pPr>
              <a:r>
                <a:rPr lang="en-US" sz="1800">
                  <a:solidFill>
                    <a:schemeClr val="dk1"/>
                  </a:solidFill>
                  <a:latin typeface="Arial"/>
                  <a:ea typeface="Arial"/>
                  <a:cs typeface="Arial"/>
                  <a:sym typeface="Arial"/>
                </a:rPr>
                <a:t>Adaptive Learning Modules in Ultra</a:t>
              </a:r>
              <a:endParaRPr/>
            </a:p>
            <a:p>
              <a:pPr indent="-342900" lvl="0" marL="342900" marR="0" rtl="0" algn="l">
                <a:spcBef>
                  <a:spcPts val="0"/>
                </a:spcBef>
                <a:spcAft>
                  <a:spcPts val="0"/>
                </a:spcAft>
                <a:buClr>
                  <a:schemeClr val="dk1"/>
                </a:buClr>
                <a:buSzPts val="1800"/>
                <a:buFont typeface="Nunito Sans"/>
                <a:buAutoNum type="arabicPeriod"/>
              </a:pPr>
              <a:r>
                <a:rPr lang="en-US" sz="1800">
                  <a:solidFill>
                    <a:schemeClr val="dk1"/>
                  </a:solidFill>
                  <a:latin typeface="Arial"/>
                  <a:ea typeface="Arial"/>
                  <a:cs typeface="Arial"/>
                  <a:sym typeface="Arial"/>
                </a:rPr>
                <a:t>AI Conversations in Ultra</a:t>
              </a:r>
              <a:endParaRPr/>
            </a:p>
            <a:p>
              <a:pPr indent="-342900" lvl="0" marL="342900" marR="0" rtl="0" algn="l">
                <a:spcBef>
                  <a:spcPts val="0"/>
                </a:spcBef>
                <a:spcAft>
                  <a:spcPts val="0"/>
                </a:spcAft>
                <a:buClr>
                  <a:schemeClr val="dk1"/>
                </a:buClr>
                <a:buSzPts val="1800"/>
                <a:buFont typeface="Nunito Sans"/>
                <a:buAutoNum type="arabicPeriod"/>
              </a:pPr>
              <a:r>
                <a:rPr lang="en-US" sz="1800">
                  <a:solidFill>
                    <a:schemeClr val="dk1"/>
                  </a:solidFill>
                  <a:latin typeface="Arial"/>
                  <a:ea typeface="Arial"/>
                  <a:cs typeface="Arial"/>
                  <a:sym typeface="Arial"/>
                </a:rPr>
                <a:t>AI Prompt Engineering</a:t>
              </a:r>
              <a:endParaRPr/>
            </a:p>
          </p:txBody>
        </p:sp>
        <p:pic>
          <p:nvPicPr>
            <p:cNvPr id="424" name="Google Shape;424;p18"/>
            <p:cNvPicPr preferRelativeResize="0"/>
            <p:nvPr/>
          </p:nvPicPr>
          <p:blipFill rotWithShape="1">
            <a:blip r:embed="rId9">
              <a:alphaModFix/>
            </a:blip>
            <a:srcRect b="0" l="0" r="0" t="0"/>
            <a:stretch/>
          </p:blipFill>
          <p:spPr>
            <a:xfrm rot="8847531">
              <a:off x="615706" y="1917441"/>
              <a:ext cx="346145" cy="378042"/>
            </a:xfrm>
            <a:prstGeom prst="rect">
              <a:avLst/>
            </a:prstGeom>
            <a:noFill/>
            <a:ln>
              <a:noFill/>
            </a:ln>
            <a:effectLst>
              <a:outerShdw blurRad="50800" rotWithShape="0" algn="tl" dir="2700000" dist="38100">
                <a:srgbClr val="000000">
                  <a:alpha val="40000"/>
                </a:srgbClr>
              </a:outerShdw>
            </a:effectLst>
          </p:spPr>
        </p:pic>
      </p:grpSp>
      <p:grpSp>
        <p:nvGrpSpPr>
          <p:cNvPr id="425" name="Google Shape;425;p18"/>
          <p:cNvGrpSpPr/>
          <p:nvPr/>
        </p:nvGrpSpPr>
        <p:grpSpPr>
          <a:xfrm>
            <a:off x="1853184" y="4179254"/>
            <a:ext cx="3573103" cy="2187202"/>
            <a:chOff x="2333844" y="4255554"/>
            <a:chExt cx="3573103" cy="2187202"/>
          </a:xfrm>
        </p:grpSpPr>
        <p:sp>
          <p:nvSpPr>
            <p:cNvPr id="426" name="Google Shape;426;p18"/>
            <p:cNvSpPr txBox="1"/>
            <p:nvPr/>
          </p:nvSpPr>
          <p:spPr>
            <a:xfrm>
              <a:off x="2333845" y="4411431"/>
              <a:ext cx="3573102" cy="2031325"/>
            </a:xfrm>
            <a:prstGeom prst="rect">
              <a:avLst/>
            </a:prstGeom>
            <a:solidFill>
              <a:srgbClr val="FFEFFF"/>
            </a:solidFill>
            <a:ln cap="flat" cmpd="sng" w="127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AI Tools enhance PBL by…</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Personalizing experiences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Providing real-time feedback</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Promoting critical thinking</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Supporting self-directed learning</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Fostering engagement</a:t>
              </a:r>
              <a:endParaRPr/>
            </a:p>
          </p:txBody>
        </p:sp>
        <p:pic>
          <p:nvPicPr>
            <p:cNvPr id="427" name="Google Shape;427;p18"/>
            <p:cNvPicPr preferRelativeResize="0"/>
            <p:nvPr/>
          </p:nvPicPr>
          <p:blipFill rotWithShape="1">
            <a:blip r:embed="rId9">
              <a:alphaModFix/>
            </a:blip>
            <a:srcRect b="0" l="0" r="0" t="0"/>
            <a:stretch/>
          </p:blipFill>
          <p:spPr>
            <a:xfrm rot="8847531">
              <a:off x="2408348" y="4318975"/>
              <a:ext cx="346145" cy="378042"/>
            </a:xfrm>
            <a:prstGeom prst="rect">
              <a:avLst/>
            </a:prstGeom>
            <a:noFill/>
            <a:ln>
              <a:noFill/>
            </a:ln>
            <a:effectLst>
              <a:outerShdw blurRad="50800" rotWithShape="0" algn="tl" dir="2700000" dist="38100">
                <a:srgbClr val="000000">
                  <a:alpha val="40000"/>
                </a:srgbClr>
              </a:outerShdw>
            </a:effectLst>
          </p:spPr>
        </p:pic>
      </p:grpSp>
      <p:grpSp>
        <p:nvGrpSpPr>
          <p:cNvPr id="428" name="Google Shape;428;p18"/>
          <p:cNvGrpSpPr/>
          <p:nvPr/>
        </p:nvGrpSpPr>
        <p:grpSpPr>
          <a:xfrm>
            <a:off x="5196798" y="1992124"/>
            <a:ext cx="6454000" cy="3238968"/>
            <a:chOff x="5196798" y="2653044"/>
            <a:chExt cx="6454000" cy="3238968"/>
          </a:xfrm>
        </p:grpSpPr>
        <p:sp>
          <p:nvSpPr>
            <p:cNvPr id="429" name="Google Shape;429;p18"/>
            <p:cNvSpPr txBox="1"/>
            <p:nvPr/>
          </p:nvSpPr>
          <p:spPr>
            <a:xfrm>
              <a:off x="6454107" y="3860687"/>
              <a:ext cx="5196691" cy="2031325"/>
            </a:xfrm>
            <a:prstGeom prst="rect">
              <a:avLst/>
            </a:prstGeom>
            <a:solidFill>
              <a:srgbClr val="DDEAF6"/>
            </a:solidFill>
            <a:ln cap="flat" cmpd="sng" w="127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Future AI Series Webinars</a:t>
              </a:r>
              <a:endParaRPr/>
            </a:p>
            <a:p>
              <a:pPr indent="-171450" lvl="0" marL="171450" marR="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AI Generated Visuals </a:t>
              </a:r>
              <a:endParaRPr b="0" i="0" sz="1800" u="none" strike="noStrike">
                <a:solidFill>
                  <a:schemeClr val="dk1"/>
                </a:solidFill>
                <a:latin typeface="Arial"/>
                <a:ea typeface="Arial"/>
                <a:cs typeface="Arial"/>
                <a:sym typeface="Arial"/>
              </a:endParaRPr>
            </a:p>
            <a:p>
              <a:pPr indent="-171450" lvl="0" marL="171450" marR="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Four Approaches to Assignment Design in the Age of AI</a:t>
              </a:r>
              <a:endParaRPr b="0" i="0" sz="1800" u="none" strike="noStrike">
                <a:solidFill>
                  <a:schemeClr val="dk1"/>
                </a:solidFill>
                <a:latin typeface="Arial"/>
                <a:ea typeface="Arial"/>
                <a:cs typeface="Arial"/>
                <a:sym typeface="Arial"/>
              </a:endParaRPr>
            </a:p>
            <a:p>
              <a:pPr indent="-171450" lvl="0" marL="171450" marR="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Using AI in a Student-Centered Classroom</a:t>
              </a:r>
              <a:endParaRPr b="0" i="0" sz="1800" u="none" strike="noStrike">
                <a:solidFill>
                  <a:schemeClr val="dk1"/>
                </a:solidFill>
                <a:latin typeface="Arial"/>
                <a:ea typeface="Arial"/>
                <a:cs typeface="Arial"/>
                <a:sym typeface="Arial"/>
              </a:endParaRPr>
            </a:p>
            <a:p>
              <a:pPr indent="-171450" lvl="0" marL="171450" marR="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Artificial Intelligence and Prompt Engineering</a:t>
              </a:r>
              <a:endParaRPr b="0" i="0" sz="1800" u="none" strike="noStrike">
                <a:solidFill>
                  <a:schemeClr val="dk1"/>
                </a:solidFill>
                <a:latin typeface="Arial"/>
                <a:ea typeface="Arial"/>
                <a:cs typeface="Arial"/>
                <a:sym typeface="Arial"/>
              </a:endParaRPr>
            </a:p>
            <a:p>
              <a:pPr indent="-171450" lvl="0" marL="171450" marR="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Enhancing Instructor Productivity with ChatGPT</a:t>
              </a:r>
              <a:endParaRPr b="0" i="0" sz="1800" u="none" strike="noStrike">
                <a:solidFill>
                  <a:schemeClr val="dk1"/>
                </a:solidFill>
                <a:latin typeface="Arial"/>
                <a:ea typeface="Arial"/>
                <a:cs typeface="Arial"/>
                <a:sym typeface="Arial"/>
              </a:endParaRPr>
            </a:p>
          </p:txBody>
        </p:sp>
        <p:sp>
          <p:nvSpPr>
            <p:cNvPr id="430" name="Google Shape;430;p18"/>
            <p:cNvSpPr/>
            <p:nvPr/>
          </p:nvSpPr>
          <p:spPr>
            <a:xfrm>
              <a:off x="5196798" y="2653044"/>
              <a:ext cx="2272311" cy="1207643"/>
            </a:xfrm>
            <a:prstGeom prst="wedgeEllipseCallout">
              <a:avLst>
                <a:gd fmla="val 52146" name="adj1"/>
                <a:gd fmla="val 73843" name="adj2"/>
              </a:avLst>
            </a:prstGeom>
            <a:solidFill>
              <a:srgbClr val="FFF7E1"/>
            </a:solidFill>
            <a:ln cap="flat" cmpd="sng" w="19050">
              <a:solidFill>
                <a:schemeClr val="dk1"/>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Register in </a:t>
              </a:r>
              <a:r>
                <a:rPr b="1" lang="en-US" sz="1800">
                  <a:solidFill>
                    <a:schemeClr val="dk1"/>
                  </a:solidFill>
                  <a:latin typeface="Arial"/>
                  <a:ea typeface="Arial"/>
                  <a:cs typeface="Arial"/>
                  <a:sym typeface="Arial"/>
                </a:rPr>
                <a:t>GoSignMeUp</a:t>
              </a:r>
              <a:r>
                <a:rPr lang="en-US" sz="1800">
                  <a:solidFill>
                    <a:schemeClr val="dk1"/>
                  </a:solidFill>
                  <a:latin typeface="Arial"/>
                  <a:ea typeface="Arial"/>
                  <a:cs typeface="Arial"/>
                  <a:sym typeface="Arial"/>
                </a:rPr>
                <a:t>!</a:t>
              </a:r>
              <a:endParaRPr/>
            </a:p>
          </p:txBody>
        </p:sp>
      </p:grpSp>
      <p:pic>
        <p:nvPicPr>
          <p:cNvPr id="431" name="Google Shape;431;p18"/>
          <p:cNvPicPr preferRelativeResize="0"/>
          <p:nvPr/>
        </p:nvPicPr>
        <p:blipFill rotWithShape="1">
          <a:blip r:embed="rId10">
            <a:alphaModFix/>
          </a:blip>
          <a:srcRect b="0" l="0" r="0" t="0"/>
          <a:stretch/>
        </p:blipFill>
        <p:spPr>
          <a:xfrm>
            <a:off x="9913679" y="2012371"/>
            <a:ext cx="2143125" cy="1790700"/>
          </a:xfrm>
          <a:prstGeom prst="rect">
            <a:avLst/>
          </a:prstGeom>
          <a:noFill/>
          <a:ln>
            <a:noFill/>
          </a:ln>
        </p:spPr>
      </p:pic>
      <p:pic>
        <p:nvPicPr>
          <p:cNvPr id="432" name="Google Shape;432;p18"/>
          <p:cNvPicPr preferRelativeResize="0"/>
          <p:nvPr/>
        </p:nvPicPr>
        <p:blipFill rotWithShape="1">
          <a:blip r:embed="rId11">
            <a:alphaModFix/>
          </a:blip>
          <a:srcRect b="0" l="0" r="0" t="0"/>
          <a:stretch/>
        </p:blipFill>
        <p:spPr>
          <a:xfrm>
            <a:off x="276650" y="4440517"/>
            <a:ext cx="1381125" cy="15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22"/>
                                        </p:tgtEl>
                                        <p:attrNameLst>
                                          <p:attrName>style.visibility</p:attrName>
                                        </p:attrNameLst>
                                      </p:cBhvr>
                                      <p:to>
                                        <p:strVal val="visible"/>
                                      </p:to>
                                    </p:set>
                                    <p:anim calcmode="lin" valueType="num">
                                      <p:cBhvr additive="base">
                                        <p:cTn dur="500"/>
                                        <p:tgtEl>
                                          <p:spTgt spid="42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25"/>
                                        </p:tgtEl>
                                        <p:attrNameLst>
                                          <p:attrName>style.visibility</p:attrName>
                                        </p:attrNameLst>
                                      </p:cBhvr>
                                      <p:to>
                                        <p:strVal val="visible"/>
                                      </p:to>
                                    </p:set>
                                    <p:anim calcmode="lin" valueType="num">
                                      <p:cBhvr additive="base">
                                        <p:cTn dur="500"/>
                                        <p:tgtEl>
                                          <p:spTgt spid="42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28"/>
                                        </p:tgtEl>
                                        <p:attrNameLst>
                                          <p:attrName>style.visibility</p:attrName>
                                        </p:attrNameLst>
                                      </p:cBhvr>
                                      <p:to>
                                        <p:strVal val="visible"/>
                                      </p:to>
                                    </p:set>
                                    <p:anim calcmode="lin" valueType="num">
                                      <p:cBhvr additive="base">
                                        <p:cTn dur="500"/>
                                        <p:tgtEl>
                                          <p:spTgt spid="4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19"/>
          <p:cNvPicPr preferRelativeResize="0"/>
          <p:nvPr/>
        </p:nvPicPr>
        <p:blipFill rotWithShape="1">
          <a:blip r:embed="rId3">
            <a:alphaModFix/>
          </a:blip>
          <a:srcRect b="41405" l="0" r="0" t="41405"/>
          <a:stretch/>
        </p:blipFill>
        <p:spPr>
          <a:xfrm>
            <a:off x="1853185" y="469074"/>
            <a:ext cx="10338815" cy="999744"/>
          </a:xfrm>
          <a:prstGeom prst="rect">
            <a:avLst/>
          </a:prstGeom>
          <a:noFill/>
          <a:ln>
            <a:noFill/>
          </a:ln>
        </p:spPr>
      </p:pic>
      <p:sp>
        <p:nvSpPr>
          <p:cNvPr id="438" name="Google Shape;438;p19"/>
          <p:cNvSpPr txBox="1"/>
          <p:nvPr>
            <p:ph type="title"/>
          </p:nvPr>
        </p:nvSpPr>
        <p:spPr>
          <a:xfrm>
            <a:off x="1917329" y="365124"/>
            <a:ext cx="9268967" cy="120764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Arial"/>
              <a:buNone/>
            </a:pPr>
            <a:r>
              <a:rPr lang="en-US">
                <a:solidFill>
                  <a:schemeClr val="lt1"/>
                </a:solidFill>
                <a:latin typeface="Arial"/>
                <a:ea typeface="Arial"/>
                <a:cs typeface="Arial"/>
                <a:sym typeface="Arial"/>
              </a:rPr>
              <a:t>References</a:t>
            </a:r>
            <a:endParaRPr/>
          </a:p>
        </p:txBody>
      </p:sp>
      <p:sp>
        <p:nvSpPr>
          <p:cNvPr id="439" name="Google Shape;439;p19"/>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rgbClr val="00334E"/>
                </a:solidFill>
                <a:latin typeface="Nunito Sans"/>
                <a:ea typeface="Nunito Sans"/>
                <a:cs typeface="Nunito Sans"/>
                <a:sym typeface="Nunito Sans"/>
                <a:hlinkClick action="ppaction://hlinksldjump" r:id="rId4">
                  <a:extLst>
                    <a:ext uri="{A12FA001-AC4F-418D-AE19-62706E023703}">
                      <ahyp:hlinkClr val="tx"/>
                    </a:ext>
                  </a:extLst>
                </a:hlinkClick>
              </a:rPr>
              <a:t>MENU</a:t>
            </a:r>
            <a:endParaRPr sz="1400">
              <a:solidFill>
                <a:srgbClr val="00334E"/>
              </a:solidFill>
              <a:latin typeface="Nunito Sans"/>
              <a:ea typeface="Nunito Sans"/>
              <a:cs typeface="Nunito Sans"/>
              <a:sym typeface="Nunito Sans"/>
            </a:endParaRPr>
          </a:p>
        </p:txBody>
      </p:sp>
      <p:pic>
        <p:nvPicPr>
          <p:cNvPr descr="Hamburger Menu Icon with solid fill" id="440" name="Google Shape;440;p19">
            <a:hlinkClick action="ppaction://hlinksldjump" r:id="rId5"/>
          </p:cNvPr>
          <p:cNvPicPr preferRelativeResize="0"/>
          <p:nvPr/>
        </p:nvPicPr>
        <p:blipFill rotWithShape="1">
          <a:blip r:embed="rId6">
            <a:alphaModFix/>
          </a:blip>
          <a:srcRect b="0" l="0" r="0" t="0"/>
          <a:stretch/>
        </p:blipFill>
        <p:spPr>
          <a:xfrm>
            <a:off x="11568568" y="6328839"/>
            <a:ext cx="387670" cy="387670"/>
          </a:xfrm>
          <a:prstGeom prst="rect">
            <a:avLst/>
          </a:prstGeom>
          <a:noFill/>
          <a:ln>
            <a:noFill/>
          </a:ln>
        </p:spPr>
      </p:pic>
      <p:sp>
        <p:nvSpPr>
          <p:cNvPr id="441" name="Google Shape;441;p19"/>
          <p:cNvSpPr/>
          <p:nvPr/>
        </p:nvSpPr>
        <p:spPr>
          <a:xfrm>
            <a:off x="693617" y="1642719"/>
            <a:ext cx="10316656" cy="5047536"/>
          </a:xfrm>
          <a:prstGeom prst="rect">
            <a:avLst/>
          </a:prstGeom>
          <a:noFill/>
          <a:ln>
            <a:noFill/>
          </a:ln>
        </p:spPr>
        <p:txBody>
          <a:bodyPr anchorCtr="0" anchor="ctr"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Adobe. (2024, August). </a:t>
            </a:r>
            <a:r>
              <a:rPr b="0" i="1" lang="en-US" sz="1400" u="none" cap="none" strike="noStrike">
                <a:solidFill>
                  <a:schemeClr val="dk1"/>
                </a:solidFill>
                <a:latin typeface="Arial"/>
                <a:ea typeface="Arial"/>
                <a:cs typeface="Arial"/>
                <a:sym typeface="Arial"/>
              </a:rPr>
              <a:t>The impact of AI in eLearning: Transforming education for the digital age.</a:t>
            </a:r>
            <a:r>
              <a:rPr b="0" i="0" lang="en-US" sz="1400" u="none" cap="none" strike="noStrike">
                <a:solidFill>
                  <a:schemeClr val="dk1"/>
                </a:solidFill>
                <a:latin typeface="Arial"/>
                <a:ea typeface="Arial"/>
                <a:cs typeface="Arial"/>
                <a:sym typeface="Arial"/>
              </a:rPr>
              <a:t> Retrieved from </a:t>
            </a:r>
            <a:r>
              <a:rPr b="0" i="0" lang="en-US" sz="1400" u="sng" cap="none" strike="noStrike">
                <a:solidFill>
                  <a:schemeClr val="dk1"/>
                </a:solidFill>
                <a:latin typeface="Arial"/>
                <a:ea typeface="Arial"/>
                <a:cs typeface="Arial"/>
                <a:sym typeface="Arial"/>
                <a:hlinkClick r:id="rId7">
                  <a:extLst>
                    <a:ext uri="{A12FA001-AC4F-418D-AE19-62706E023703}">
                      <ahyp:hlinkClr val="tx"/>
                    </a:ext>
                  </a:extLst>
                </a:hlinkClick>
              </a:rPr>
              <a:t>https://elearning.adobe.com/2024/08/the-impact-of-ai-in-elearning-transforming-education-for-the-digital-age/</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Anthology. (2024, November). </a:t>
            </a:r>
            <a:r>
              <a:rPr b="0" i="1" lang="en-US" sz="1400" u="none" cap="none" strike="noStrike">
                <a:solidFill>
                  <a:schemeClr val="dk1"/>
                </a:solidFill>
                <a:latin typeface="Arial"/>
                <a:ea typeface="Arial"/>
                <a:cs typeface="Arial"/>
                <a:sym typeface="Arial"/>
              </a:rPr>
              <a:t>What’s new in Blackboard?</a:t>
            </a:r>
            <a:r>
              <a:rPr b="0" i="0" lang="en-US" sz="1400" u="none" cap="none" strike="noStrike">
                <a:solidFill>
                  <a:schemeClr val="dk1"/>
                </a:solidFill>
                <a:latin typeface="Arial"/>
                <a:ea typeface="Arial"/>
                <a:cs typeface="Arial"/>
                <a:sym typeface="Arial"/>
              </a:rPr>
              <a:t> Retrieved from </a:t>
            </a:r>
            <a:r>
              <a:rPr b="0" i="0" lang="en-US" sz="1400" u="sng" cap="none" strike="noStrike">
                <a:solidFill>
                  <a:schemeClr val="dk1"/>
                </a:solidFill>
                <a:latin typeface="Arial"/>
                <a:ea typeface="Arial"/>
                <a:cs typeface="Arial"/>
                <a:sym typeface="Arial"/>
                <a:hlinkClick r:id="rId8">
                  <a:extLst>
                    <a:ext uri="{A12FA001-AC4F-418D-AE19-62706E023703}">
                      <ahyp:hlinkClr val="tx"/>
                    </a:ext>
                  </a:extLst>
                </a:hlinkClick>
              </a:rPr>
              <a:t>https://www.anthology.com/blog/whats-new-in-blackboard-november-2024</a:t>
            </a:r>
            <a:endParaRPr b="0" i="0" sz="14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Blackboard. (n.d.). </a:t>
            </a:r>
            <a:r>
              <a:rPr b="0" i="1" lang="en-US" sz="1400" u="none" cap="none" strike="noStrike">
                <a:solidFill>
                  <a:schemeClr val="dk1"/>
                </a:solidFill>
                <a:latin typeface="Arial"/>
                <a:ea typeface="Arial"/>
                <a:cs typeface="Arial"/>
                <a:sym typeface="Arial"/>
              </a:rPr>
              <a:t>AI Design Assistant.</a:t>
            </a:r>
            <a:r>
              <a:rPr b="0" i="0" lang="en-US" sz="1400" u="none" cap="none" strike="noStrike">
                <a:solidFill>
                  <a:schemeClr val="dk1"/>
                </a:solidFill>
                <a:latin typeface="Arial"/>
                <a:ea typeface="Arial"/>
                <a:cs typeface="Arial"/>
                <a:sym typeface="Arial"/>
              </a:rPr>
              <a:t> Retrieved from </a:t>
            </a:r>
            <a:r>
              <a:rPr b="0" i="0" lang="en-US" sz="1400" u="sng" cap="none" strike="noStrike">
                <a:solidFill>
                  <a:schemeClr val="dk1"/>
                </a:solidFill>
                <a:latin typeface="Arial"/>
                <a:ea typeface="Arial"/>
                <a:cs typeface="Arial"/>
                <a:sym typeface="Arial"/>
                <a:hlinkClick r:id="rId9">
                  <a:extLst>
                    <a:ext uri="{A12FA001-AC4F-418D-AE19-62706E023703}">
                      <ahyp:hlinkClr val="tx"/>
                    </a:ext>
                  </a:extLst>
                </a:hlinkClick>
              </a:rPr>
              <a:t>https://help.blackboard.com/Learn/Instructor/Ultra/Course_Content/Create_Content/AI_Design_Assistant</a:t>
            </a:r>
            <a:endParaRPr b="0" i="0" sz="14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Chan, C. K. Y., &amp; Hu, W. (2023). Students’ voices on generative AI: Perceptions, benefits, &amp; challenges in higher education. </a:t>
            </a:r>
            <a:r>
              <a:rPr b="0" i="1" lang="en-US" sz="1400" u="none" cap="none" strike="noStrike">
                <a:solidFill>
                  <a:schemeClr val="dk1"/>
                </a:solidFill>
                <a:latin typeface="Arial"/>
                <a:ea typeface="Arial"/>
                <a:cs typeface="Arial"/>
                <a:sym typeface="Arial"/>
              </a:rPr>
              <a:t>International Journal of Educational Technology in Higher Education, 20</a:t>
            </a:r>
            <a:r>
              <a:rPr b="0" i="0" lang="en-US" sz="1400" u="none" cap="none" strike="noStrike">
                <a:solidFill>
                  <a:schemeClr val="dk1"/>
                </a:solidFill>
                <a:latin typeface="Arial"/>
                <a:ea typeface="Arial"/>
                <a:cs typeface="Arial"/>
                <a:sym typeface="Arial"/>
              </a:rPr>
              <a:t>(1), 43-18. </a:t>
            </a:r>
            <a:r>
              <a:rPr b="0" i="0" lang="en-US" sz="1400" u="sng" cap="none" strike="noStrike">
                <a:solidFill>
                  <a:schemeClr val="dk1"/>
                </a:solidFill>
                <a:latin typeface="Arial"/>
                <a:ea typeface="Arial"/>
                <a:cs typeface="Arial"/>
                <a:sym typeface="Arial"/>
                <a:hlinkClick r:id="rId10">
                  <a:extLst>
                    <a:ext uri="{A12FA001-AC4F-418D-AE19-62706E023703}">
                      <ahyp:hlinkClr val="tx"/>
                    </a:ext>
                  </a:extLst>
                </a:hlinkClick>
              </a:rPr>
              <a:t>https://doi.org/10.1186/s41239-023-00411-8</a:t>
            </a:r>
            <a:endParaRPr b="0" i="0" sz="14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ChatGPT. (n.d.). </a:t>
            </a:r>
            <a:r>
              <a:rPr b="0" i="1" lang="en-US" sz="1400" u="none" cap="none" strike="noStrike">
                <a:solidFill>
                  <a:schemeClr val="dk1"/>
                </a:solidFill>
                <a:latin typeface="Arial"/>
                <a:ea typeface="Arial"/>
                <a:cs typeface="Arial"/>
                <a:sym typeface="Arial"/>
              </a:rPr>
              <a:t>ChatGPT.</a:t>
            </a:r>
            <a:r>
              <a:rPr b="0" i="0" lang="en-US" sz="1400" u="none" cap="none" strike="noStrike">
                <a:solidFill>
                  <a:schemeClr val="dk1"/>
                </a:solidFill>
                <a:latin typeface="Arial"/>
                <a:ea typeface="Arial"/>
                <a:cs typeface="Arial"/>
                <a:sym typeface="Arial"/>
              </a:rPr>
              <a:t> Retrieved from </a:t>
            </a:r>
            <a:r>
              <a:rPr b="0" i="0" lang="en-US" sz="1400" u="sng" cap="none" strike="noStrike">
                <a:solidFill>
                  <a:schemeClr val="dk1"/>
                </a:solidFill>
                <a:latin typeface="Arial"/>
                <a:ea typeface="Arial"/>
                <a:cs typeface="Arial"/>
                <a:sym typeface="Arial"/>
                <a:hlinkClick r:id="rId11">
                  <a:extLst>
                    <a:ext uri="{A12FA001-AC4F-418D-AE19-62706E023703}">
                      <ahyp:hlinkClr val="tx"/>
                    </a:ext>
                  </a:extLst>
                </a:hlinkClick>
              </a:rPr>
              <a:t>https://chatgpt.com/</a:t>
            </a:r>
            <a:endParaRPr b="0" i="0" sz="14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Elicit. (n.d.). </a:t>
            </a:r>
            <a:r>
              <a:rPr b="0" i="1" lang="en-US" sz="1400" u="none" cap="none" strike="noStrike">
                <a:solidFill>
                  <a:schemeClr val="dk1"/>
                </a:solidFill>
                <a:latin typeface="Arial"/>
                <a:ea typeface="Arial"/>
                <a:cs typeface="Arial"/>
                <a:sym typeface="Arial"/>
              </a:rPr>
              <a:t>Elicit.</a:t>
            </a:r>
            <a:r>
              <a:rPr b="0" i="0" lang="en-US" sz="1400" u="none" cap="none" strike="noStrike">
                <a:solidFill>
                  <a:schemeClr val="dk1"/>
                </a:solidFill>
                <a:latin typeface="Arial"/>
                <a:ea typeface="Arial"/>
                <a:cs typeface="Arial"/>
                <a:sym typeface="Arial"/>
              </a:rPr>
              <a:t> Retrieved from </a:t>
            </a:r>
            <a:r>
              <a:rPr b="0" i="0" lang="en-US" sz="1400" u="sng" cap="none" strike="noStrike">
                <a:solidFill>
                  <a:schemeClr val="dk1"/>
                </a:solidFill>
                <a:latin typeface="Arial"/>
                <a:ea typeface="Arial"/>
                <a:cs typeface="Arial"/>
                <a:sym typeface="Arial"/>
                <a:hlinkClick r:id="rId12">
                  <a:extLst>
                    <a:ext uri="{A12FA001-AC4F-418D-AE19-62706E023703}">
                      <ahyp:hlinkClr val="tx"/>
                    </a:ext>
                  </a:extLst>
                </a:hlinkClick>
              </a:rPr>
              <a:t>https://elicit.com/</a:t>
            </a:r>
            <a:endParaRPr b="0" i="0" sz="14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EI Design. (n.d.). </a:t>
            </a:r>
            <a:r>
              <a:rPr b="0" i="1" lang="en-US" sz="1400" u="none" cap="none" strike="noStrike">
                <a:solidFill>
                  <a:schemeClr val="dk1"/>
                </a:solidFill>
                <a:latin typeface="Arial"/>
                <a:ea typeface="Arial"/>
                <a:cs typeface="Arial"/>
                <a:sym typeface="Arial"/>
              </a:rPr>
              <a:t>AI in eLearning: How AI solutions will transform the industry.</a:t>
            </a:r>
            <a:r>
              <a:rPr b="0" i="0" lang="en-US" sz="1400" u="none" cap="none" strike="noStrike">
                <a:solidFill>
                  <a:schemeClr val="dk1"/>
                </a:solidFill>
                <a:latin typeface="Arial"/>
                <a:ea typeface="Arial"/>
                <a:cs typeface="Arial"/>
                <a:sym typeface="Arial"/>
              </a:rPr>
              <a:t> Retrieved from </a:t>
            </a:r>
            <a:r>
              <a:rPr b="0" i="0" lang="en-US" sz="1400" u="sng" cap="none" strike="noStrike">
                <a:solidFill>
                  <a:schemeClr val="dk1"/>
                </a:solidFill>
                <a:latin typeface="Arial"/>
                <a:ea typeface="Arial"/>
                <a:cs typeface="Arial"/>
                <a:sym typeface="Arial"/>
                <a:hlinkClick r:id="rId13">
                  <a:extLst>
                    <a:ext uri="{A12FA001-AC4F-418D-AE19-62706E023703}">
                      <ahyp:hlinkClr val="tx"/>
                    </a:ext>
                  </a:extLst>
                </a:hlinkClick>
              </a:rPr>
              <a:t>https://www.eidesign.net/ai-in-elearning-how-ai-solutions-will-transform-the-industry</a:t>
            </a:r>
            <a:endParaRPr b="0" i="0" sz="14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Farshad, S., Zorin, E., &amp; Amangeldiuly, N. et al. (2024). Engagement assessment in project-based education: A machine learning approach in team chat analysis. </a:t>
            </a:r>
            <a:r>
              <a:rPr b="0" i="1" lang="en-US" sz="1400" u="none" cap="none" strike="noStrike">
                <a:solidFill>
                  <a:schemeClr val="dk1"/>
                </a:solidFill>
                <a:latin typeface="Arial"/>
                <a:ea typeface="Arial"/>
                <a:cs typeface="Arial"/>
                <a:sym typeface="Arial"/>
              </a:rPr>
              <a:t>Education and Information Technologies, 29,</a:t>
            </a:r>
            <a:r>
              <a:rPr b="0" i="0" lang="en-US" sz="1400" u="none" cap="none" strike="noStrike">
                <a:solidFill>
                  <a:schemeClr val="dk1"/>
                </a:solidFill>
                <a:latin typeface="Arial"/>
                <a:ea typeface="Arial"/>
                <a:cs typeface="Arial"/>
                <a:sym typeface="Arial"/>
              </a:rPr>
              <a:t> 13105–13131. </a:t>
            </a:r>
            <a:r>
              <a:rPr b="0" i="0" lang="en-US" sz="1400" u="sng" cap="none" strike="noStrike">
                <a:solidFill>
                  <a:schemeClr val="dk1"/>
                </a:solidFill>
                <a:latin typeface="Arial"/>
                <a:ea typeface="Arial"/>
                <a:cs typeface="Arial"/>
                <a:sym typeface="Arial"/>
                <a:hlinkClick r:id="rId14">
                  <a:extLst>
                    <a:ext uri="{A12FA001-AC4F-418D-AE19-62706E023703}">
                      <ahyp:hlinkClr val="tx"/>
                    </a:ext>
                  </a:extLst>
                </a:hlinkClick>
              </a:rPr>
              <a:t>https://doi.org/10.1007/s10639-023-12381-5</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ResearchRabbit. (n.d.). </a:t>
            </a:r>
            <a:r>
              <a:rPr b="0" i="1" lang="en-US" sz="1400" u="none" cap="none" strike="noStrike">
                <a:solidFill>
                  <a:schemeClr val="dk1"/>
                </a:solidFill>
                <a:latin typeface="Arial"/>
                <a:ea typeface="Arial"/>
                <a:cs typeface="Arial"/>
                <a:sym typeface="Arial"/>
              </a:rPr>
              <a:t>ResearchRabbit.</a:t>
            </a:r>
            <a:r>
              <a:rPr b="0" i="0" lang="en-US" sz="1400" u="none" cap="none" strike="noStrike">
                <a:solidFill>
                  <a:schemeClr val="dk1"/>
                </a:solidFill>
                <a:latin typeface="Arial"/>
                <a:ea typeface="Arial"/>
                <a:cs typeface="Arial"/>
                <a:sym typeface="Arial"/>
              </a:rPr>
              <a:t> Retrieved from </a:t>
            </a:r>
            <a:r>
              <a:rPr b="0" i="0" lang="en-US" sz="1400" u="sng" cap="none" strike="noStrike">
                <a:solidFill>
                  <a:schemeClr val="dk1"/>
                </a:solidFill>
                <a:latin typeface="Arial"/>
                <a:ea typeface="Arial"/>
                <a:cs typeface="Arial"/>
                <a:sym typeface="Arial"/>
                <a:hlinkClick r:id="rId15">
                  <a:extLst>
                    <a:ext uri="{A12FA001-AC4F-418D-AE19-62706E023703}">
                      <ahyp:hlinkClr val="tx"/>
                    </a:ext>
                  </a:extLst>
                </a:hlinkClick>
              </a:rPr>
              <a:t>https://researchrabbitapp.com</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Savery, J. R. (2006). Overview of problem-based learning: Definitions &amp; distinctions. </a:t>
            </a:r>
            <a:r>
              <a:rPr b="0" i="1" lang="en-US" sz="1400" u="none" cap="none" strike="noStrike">
                <a:solidFill>
                  <a:schemeClr val="dk1"/>
                </a:solidFill>
                <a:latin typeface="Arial"/>
                <a:ea typeface="Arial"/>
                <a:cs typeface="Arial"/>
                <a:sym typeface="Arial"/>
              </a:rPr>
              <a:t>Interdisciplinary Journal of Problem-Based Learning, 1</a:t>
            </a:r>
            <a:r>
              <a:rPr b="0" i="0" lang="en-US" sz="1400" u="none" cap="none" strike="noStrike">
                <a:solidFill>
                  <a:schemeClr val="dk1"/>
                </a:solidFill>
                <a:latin typeface="Arial"/>
                <a:ea typeface="Arial"/>
                <a:cs typeface="Arial"/>
                <a:sym typeface="Arial"/>
              </a:rPr>
              <a:t>(1). </a:t>
            </a:r>
            <a:r>
              <a:rPr b="0" i="0" lang="en-US" sz="1400" u="sng" cap="none" strike="noStrike">
                <a:solidFill>
                  <a:schemeClr val="dk1"/>
                </a:solidFill>
                <a:latin typeface="Arial"/>
                <a:ea typeface="Arial"/>
                <a:cs typeface="Arial"/>
                <a:sym typeface="Arial"/>
                <a:hlinkClick r:id="rId16">
                  <a:extLst>
                    <a:ext uri="{A12FA001-AC4F-418D-AE19-62706E023703}">
                      <ahyp:hlinkClr val="tx"/>
                    </a:ext>
                  </a:extLst>
                </a:hlinkClick>
              </a:rPr>
              <a:t>http://dx.doi.org/10.7771/1541-5015.1002</a:t>
            </a:r>
            <a:endParaRPr b="0" i="0" sz="14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TOJET: The Turkish Online Journal of Educational Technology – July 2016, volume 15 issue 3. </a:t>
            </a:r>
            <a:r>
              <a:rPr b="0" i="1" lang="en-US" sz="1400" u="none" cap="none" strike="noStrike">
                <a:solidFill>
                  <a:schemeClr val="dk1"/>
                </a:solidFill>
                <a:latin typeface="Arial"/>
                <a:ea typeface="Arial"/>
                <a:cs typeface="Arial"/>
                <a:sym typeface="Arial"/>
              </a:rPr>
              <a:t>Design of a Problem-Based Online Learning Environment &amp; Evaluation of its Effectiveness.</a:t>
            </a:r>
            <a:endParaRPr b="0" i="0" sz="14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Utah Valley University. (n.d.). </a:t>
            </a:r>
            <a:r>
              <a:rPr b="0" i="1" lang="en-US" sz="1400" u="none" cap="none" strike="noStrike">
                <a:solidFill>
                  <a:schemeClr val="dk1"/>
                </a:solidFill>
                <a:latin typeface="Arial"/>
                <a:ea typeface="Arial"/>
                <a:cs typeface="Arial"/>
                <a:sym typeface="Arial"/>
              </a:rPr>
              <a:t>Project-Based Learning (PBL).</a:t>
            </a:r>
            <a:r>
              <a:rPr b="0" i="0" lang="en-US" sz="1400" u="none" cap="none" strike="noStrike">
                <a:solidFill>
                  <a:schemeClr val="dk1"/>
                </a:solidFill>
                <a:latin typeface="Arial"/>
                <a:ea typeface="Arial"/>
                <a:cs typeface="Arial"/>
                <a:sym typeface="Arial"/>
              </a:rPr>
              <a:t> Retrieved from </a:t>
            </a:r>
            <a:r>
              <a:rPr b="0" i="0" lang="en-US" sz="1400" u="sng" cap="none" strike="noStrike">
                <a:solidFill>
                  <a:schemeClr val="dk1"/>
                </a:solidFill>
                <a:latin typeface="Arial"/>
                <a:ea typeface="Arial"/>
                <a:cs typeface="Arial"/>
                <a:sym typeface="Arial"/>
                <a:hlinkClick r:id="rId17">
                  <a:extLst>
                    <a:ext uri="{A12FA001-AC4F-418D-AE19-62706E023703}">
                      <ahyp:hlinkClr val="tx"/>
                    </a:ext>
                  </a:extLst>
                </a:hlinkClick>
              </a:rPr>
              <a:t>https://www.uvu.edu/otl/resources/group_work/pbl.html#:~:text=While%20in%20Project%2Dbased%20Learning,distinction%20between%20the%20two%20concepts</a:t>
            </a:r>
            <a:endParaRPr b="0" i="0" sz="1400" u="none" cap="none" strike="noStrike">
              <a:solidFill>
                <a:schemeClr val="dk1"/>
              </a:solidFill>
              <a:latin typeface="Arial"/>
              <a:ea typeface="Arial"/>
              <a:cs typeface="Arial"/>
              <a:sym typeface="Arial"/>
            </a:endParaRPr>
          </a:p>
        </p:txBody>
      </p:sp>
      <p:grpSp>
        <p:nvGrpSpPr>
          <p:cNvPr id="442" name="Google Shape;442;p19"/>
          <p:cNvGrpSpPr/>
          <p:nvPr/>
        </p:nvGrpSpPr>
        <p:grpSpPr>
          <a:xfrm>
            <a:off x="60960" y="39084"/>
            <a:ext cx="1719073" cy="1708236"/>
            <a:chOff x="60960" y="39084"/>
            <a:chExt cx="1719073" cy="1708236"/>
          </a:xfrm>
        </p:grpSpPr>
        <p:pic>
          <p:nvPicPr>
            <p:cNvPr id="443" name="Google Shape;443;p19"/>
            <p:cNvPicPr preferRelativeResize="0"/>
            <p:nvPr/>
          </p:nvPicPr>
          <p:blipFill rotWithShape="1">
            <a:blip r:embed="rId18">
              <a:alphaModFix/>
            </a:blip>
            <a:srcRect b="629" l="0" r="0" t="0"/>
            <a:stretch/>
          </p:blipFill>
          <p:spPr>
            <a:xfrm>
              <a:off x="60960" y="39084"/>
              <a:ext cx="1719073" cy="1708236"/>
            </a:xfrm>
            <a:prstGeom prst="rect">
              <a:avLst/>
            </a:prstGeom>
            <a:noFill/>
            <a:ln>
              <a:noFill/>
            </a:ln>
          </p:spPr>
        </p:pic>
        <p:pic>
          <p:nvPicPr>
            <p:cNvPr descr="Ai Vector Art PNG Images | Free Download On Pngtree" id="444" name="Google Shape;444;p19"/>
            <p:cNvPicPr preferRelativeResize="0"/>
            <p:nvPr/>
          </p:nvPicPr>
          <p:blipFill rotWithShape="1">
            <a:blip r:embed="rId19">
              <a:alphaModFix/>
            </a:blip>
            <a:srcRect b="0" l="0" r="0" t="0"/>
            <a:stretch/>
          </p:blipFill>
          <p:spPr>
            <a:xfrm flipH="1">
              <a:off x="231701" y="407645"/>
              <a:ext cx="1339675" cy="1339675"/>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20"/>
          <p:cNvSpPr txBox="1"/>
          <p:nvPr>
            <p:ph idx="4294967295" type="title"/>
          </p:nvPr>
        </p:nvSpPr>
        <p:spPr>
          <a:xfrm>
            <a:off x="838200" y="-1325563"/>
            <a:ext cx="10515600" cy="132556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600"/>
              <a:buFont typeface="Nunito Sans"/>
              <a:buNone/>
            </a:pPr>
            <a:r>
              <a:rPr lang="en-US" sz="1600"/>
              <a:t>Contact</a:t>
            </a:r>
            <a:endParaRPr/>
          </a:p>
        </p:txBody>
      </p:sp>
      <p:sp>
        <p:nvSpPr>
          <p:cNvPr id="450" name="Google Shape;450;p20"/>
          <p:cNvSpPr/>
          <p:nvPr/>
        </p:nvSpPr>
        <p:spPr>
          <a:xfrm>
            <a:off x="0" y="5352182"/>
            <a:ext cx="12192000" cy="1505818"/>
          </a:xfrm>
          <a:prstGeom prst="rect">
            <a:avLst/>
          </a:prstGeom>
          <a:solidFill>
            <a:srgbClr val="005F9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539B91"/>
              </a:solidFill>
              <a:latin typeface="Open Sans"/>
              <a:ea typeface="Open Sans"/>
              <a:cs typeface="Open Sans"/>
              <a:sym typeface="Open Sans"/>
            </a:endParaRPr>
          </a:p>
        </p:txBody>
      </p:sp>
      <p:pic>
        <p:nvPicPr>
          <p:cNvPr descr="Wake Tech logo - E-Learning Support and Instructional Design" id="451" name="Google Shape;451;p20"/>
          <p:cNvPicPr preferRelativeResize="0"/>
          <p:nvPr/>
        </p:nvPicPr>
        <p:blipFill rotWithShape="1">
          <a:blip r:embed="rId3">
            <a:alphaModFix/>
          </a:blip>
          <a:srcRect b="29584" l="0" r="0" t="15631"/>
          <a:stretch/>
        </p:blipFill>
        <p:spPr>
          <a:xfrm>
            <a:off x="3901308" y="1122245"/>
            <a:ext cx="4389377" cy="2404660"/>
          </a:xfrm>
          <a:prstGeom prst="rect">
            <a:avLst/>
          </a:prstGeom>
          <a:noFill/>
          <a:ln>
            <a:noFill/>
          </a:ln>
        </p:spPr>
      </p:pic>
      <p:sp>
        <p:nvSpPr>
          <p:cNvPr id="452" name="Google Shape;452;p20"/>
          <p:cNvSpPr txBox="1"/>
          <p:nvPr/>
        </p:nvSpPr>
        <p:spPr>
          <a:xfrm>
            <a:off x="3143950" y="3666876"/>
            <a:ext cx="60960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u="sng">
                <a:solidFill>
                  <a:srgbClr val="00334E"/>
                </a:solidFill>
                <a:latin typeface="Open Sans SemiBold"/>
                <a:ea typeface="Open Sans SemiBold"/>
                <a:cs typeface="Open Sans SemiBold"/>
                <a:sym typeface="Open Sans SemiBold"/>
                <a:hlinkClick r:id="rId4">
                  <a:extLst>
                    <a:ext uri="{A12FA001-AC4F-418D-AE19-62706E023703}">
                      <ahyp:hlinkClr val="tx"/>
                    </a:ext>
                  </a:extLst>
                </a:hlinkClick>
              </a:rPr>
              <a:t>Wake Tech E-Learning Support &amp; Instructional Design</a:t>
            </a:r>
            <a:endParaRPr sz="1600">
              <a:solidFill>
                <a:srgbClr val="00334E"/>
              </a:solidFill>
              <a:latin typeface="Open Sans SemiBold"/>
              <a:ea typeface="Open Sans SemiBold"/>
              <a:cs typeface="Open Sans SemiBold"/>
              <a:sym typeface="Open Sans SemiBold"/>
            </a:endParaRPr>
          </a:p>
        </p:txBody>
      </p:sp>
      <p:sp>
        <p:nvSpPr>
          <p:cNvPr id="453" name="Google Shape;453;p20"/>
          <p:cNvSpPr txBox="1"/>
          <p:nvPr/>
        </p:nvSpPr>
        <p:spPr>
          <a:xfrm>
            <a:off x="3047996" y="3982924"/>
            <a:ext cx="60960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rgbClr val="00334E"/>
                </a:solidFill>
                <a:latin typeface="Open Sans"/>
                <a:ea typeface="Open Sans"/>
                <a:cs typeface="Open Sans"/>
                <a:sym typeface="Open Sans"/>
              </a:rPr>
              <a:t>https://www.waketech.edu/online-learning/elsid</a:t>
            </a:r>
            <a:endParaRPr/>
          </a:p>
        </p:txBody>
      </p:sp>
      <p:sp>
        <p:nvSpPr>
          <p:cNvPr id="454" name="Google Shape;454;p20"/>
          <p:cNvSpPr txBox="1"/>
          <p:nvPr/>
        </p:nvSpPr>
        <p:spPr>
          <a:xfrm>
            <a:off x="3046962" y="5626949"/>
            <a:ext cx="6096000" cy="88870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sz="1800">
                <a:solidFill>
                  <a:schemeClr val="lt1"/>
                </a:solidFill>
                <a:latin typeface="Arial"/>
                <a:ea typeface="Arial"/>
                <a:cs typeface="Arial"/>
                <a:sym typeface="Arial"/>
              </a:rPr>
              <a:t>Allison Banks, Instructional Designer – abanks6@waketech.edu</a:t>
            </a:r>
            <a:endParaRPr/>
          </a:p>
        </p:txBody>
      </p:sp>
      <p:sp>
        <p:nvSpPr>
          <p:cNvPr id="455" name="Google Shape;455;p20"/>
          <p:cNvSpPr txBox="1"/>
          <p:nvPr/>
        </p:nvSpPr>
        <p:spPr>
          <a:xfrm>
            <a:off x="9773222" y="6389429"/>
            <a:ext cx="179534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u="sng">
                <a:solidFill>
                  <a:schemeClr val="lt1"/>
                </a:solidFill>
                <a:latin typeface="Nunito Sans"/>
                <a:ea typeface="Nunito Sans"/>
                <a:cs typeface="Nunito Sans"/>
                <a:sym typeface="Nunito Sans"/>
                <a:hlinkClick action="ppaction://hlinksldjump" r:id="rId5">
                  <a:extLst>
                    <a:ext uri="{A12FA001-AC4F-418D-AE19-62706E023703}">
                      <ahyp:hlinkClr val="tx"/>
                    </a:ext>
                  </a:extLst>
                </a:hlinkClick>
              </a:rPr>
              <a:t>MENU</a:t>
            </a:r>
            <a:endParaRPr sz="1400">
              <a:solidFill>
                <a:schemeClr val="lt1"/>
              </a:solidFill>
              <a:latin typeface="Nunito Sans"/>
              <a:ea typeface="Nunito Sans"/>
              <a:cs typeface="Nunito Sans"/>
              <a:sym typeface="Nunito Sans"/>
            </a:endParaRPr>
          </a:p>
        </p:txBody>
      </p:sp>
      <p:pic>
        <p:nvPicPr>
          <p:cNvPr descr="Hamburger Menu Icon with solid fill" id="456" name="Google Shape;456;p20">
            <a:hlinkClick action="ppaction://hlinksldjump" r:id="rId6"/>
          </p:cNvPr>
          <p:cNvPicPr preferRelativeResize="0"/>
          <p:nvPr/>
        </p:nvPicPr>
        <p:blipFill rotWithShape="1">
          <a:blip r:embed="rId7">
            <a:alphaModFix/>
          </a:blip>
          <a:srcRect b="0" l="0" r="0" t="0"/>
          <a:stretch/>
        </p:blipFill>
        <p:spPr>
          <a:xfrm>
            <a:off x="11568568" y="6328839"/>
            <a:ext cx="387670" cy="38767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2023-08-21T18:26:03Z</dcterms:created>
  <dc:creator>Nancy Snipes Mosley</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0x0101007B48DD4B5895A8419AB767B3781BDBEA</vt:lpwstr>
  </property>
</Properties>
</file>